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emf" ContentType="image/x-emf"/>
  <Default Extension="png" ContentType="image/png"/>
  <Default Extension="jpeg" ContentType="image/jpeg"/>
  <Default Extension="JPG" ContentType="image/.jp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 id="2147483684" r:id="rId3"/>
  </p:sldMasterIdLst>
  <p:notesMasterIdLst>
    <p:notesMasterId r:id="rId5"/>
  </p:notesMasterIdLst>
  <p:handoutMasterIdLst>
    <p:handoutMasterId r:id="rId105"/>
  </p:handoutMasterIdLst>
  <p:sldIdLst>
    <p:sldId id="301" r:id="rId4"/>
    <p:sldId id="306" r:id="rId6"/>
    <p:sldId id="307" r:id="rId7"/>
    <p:sldId id="308" r:id="rId8"/>
    <p:sldId id="314" r:id="rId9"/>
    <p:sldId id="315" r:id="rId10"/>
    <p:sldId id="311" r:id="rId11"/>
    <p:sldId id="312" r:id="rId12"/>
    <p:sldId id="313" r:id="rId13"/>
    <p:sldId id="316" r:id="rId14"/>
    <p:sldId id="317" r:id="rId15"/>
    <p:sldId id="412" r:id="rId16"/>
    <p:sldId id="319" r:id="rId17"/>
    <p:sldId id="320" r:id="rId18"/>
    <p:sldId id="321" r:id="rId19"/>
    <p:sldId id="322" r:id="rId20"/>
    <p:sldId id="325" r:id="rId21"/>
    <p:sldId id="324" r:id="rId22"/>
    <p:sldId id="326" r:id="rId23"/>
    <p:sldId id="327" r:id="rId24"/>
    <p:sldId id="328" r:id="rId25"/>
    <p:sldId id="329" r:id="rId26"/>
    <p:sldId id="330" r:id="rId27"/>
    <p:sldId id="331" r:id="rId28"/>
    <p:sldId id="332" r:id="rId29"/>
    <p:sldId id="333" r:id="rId30"/>
    <p:sldId id="334" r:id="rId31"/>
    <p:sldId id="335" r:id="rId32"/>
    <p:sldId id="336" r:id="rId33"/>
    <p:sldId id="413" r:id="rId34"/>
    <p:sldId id="338" r:id="rId35"/>
    <p:sldId id="339" r:id="rId36"/>
    <p:sldId id="340" r:id="rId37"/>
    <p:sldId id="341" r:id="rId38"/>
    <p:sldId id="342" r:id="rId39"/>
    <p:sldId id="343" r:id="rId40"/>
    <p:sldId id="344" r:id="rId41"/>
    <p:sldId id="345" r:id="rId42"/>
    <p:sldId id="346" r:id="rId43"/>
    <p:sldId id="347" r:id="rId44"/>
    <p:sldId id="348" r:id="rId45"/>
    <p:sldId id="350" r:id="rId46"/>
    <p:sldId id="351" r:id="rId47"/>
    <p:sldId id="352" r:id="rId48"/>
    <p:sldId id="353" r:id="rId49"/>
    <p:sldId id="354" r:id="rId50"/>
    <p:sldId id="355" r:id="rId51"/>
    <p:sldId id="356" r:id="rId52"/>
    <p:sldId id="357" r:id="rId53"/>
    <p:sldId id="358" r:id="rId54"/>
    <p:sldId id="359" r:id="rId55"/>
    <p:sldId id="361" r:id="rId56"/>
    <p:sldId id="360" r:id="rId57"/>
    <p:sldId id="362" r:id="rId58"/>
    <p:sldId id="414" r:id="rId59"/>
    <p:sldId id="364" r:id="rId60"/>
    <p:sldId id="365" r:id="rId61"/>
    <p:sldId id="366" r:id="rId62"/>
    <p:sldId id="368" r:id="rId63"/>
    <p:sldId id="418" r:id="rId64"/>
    <p:sldId id="371" r:id="rId65"/>
    <p:sldId id="372" r:id="rId66"/>
    <p:sldId id="373" r:id="rId67"/>
    <p:sldId id="374" r:id="rId68"/>
    <p:sldId id="375" r:id="rId69"/>
    <p:sldId id="376" r:id="rId70"/>
    <p:sldId id="377" r:id="rId71"/>
    <p:sldId id="378" r:id="rId72"/>
    <p:sldId id="379" r:id="rId73"/>
    <p:sldId id="380" r:id="rId74"/>
    <p:sldId id="381" r:id="rId75"/>
    <p:sldId id="415" r:id="rId76"/>
    <p:sldId id="410" r:id="rId77"/>
    <p:sldId id="384" r:id="rId78"/>
    <p:sldId id="385" r:id="rId79"/>
    <p:sldId id="386" r:id="rId80"/>
    <p:sldId id="387" r:id="rId81"/>
    <p:sldId id="388" r:id="rId82"/>
    <p:sldId id="389" r:id="rId83"/>
    <p:sldId id="416" r:id="rId84"/>
    <p:sldId id="411" r:id="rId85"/>
    <p:sldId id="392" r:id="rId86"/>
    <p:sldId id="393" r:id="rId87"/>
    <p:sldId id="394" r:id="rId88"/>
    <p:sldId id="395" r:id="rId89"/>
    <p:sldId id="417" r:id="rId90"/>
    <p:sldId id="398" r:id="rId91"/>
    <p:sldId id="397" r:id="rId92"/>
    <p:sldId id="399" r:id="rId93"/>
    <p:sldId id="400" r:id="rId94"/>
    <p:sldId id="401" r:id="rId95"/>
    <p:sldId id="402" r:id="rId96"/>
    <p:sldId id="403" r:id="rId97"/>
    <p:sldId id="404" r:id="rId98"/>
    <p:sldId id="405" r:id="rId99"/>
    <p:sldId id="407" r:id="rId100"/>
    <p:sldId id="406" r:id="rId101"/>
    <p:sldId id="408" r:id="rId102"/>
    <p:sldId id="409" r:id="rId103"/>
    <p:sldId id="305" r:id="rId104"/>
  </p:sldIdLst>
  <p:sldSz cx="9144000" cy="6858000" type="screen4x3"/>
  <p:notesSz cx="6858000" cy="9144000"/>
  <p:custDataLst>
    <p:tags r:id="rId110"/>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15" autoAdjust="0"/>
    <p:restoredTop sz="94302" autoAdjust="0"/>
  </p:normalViewPr>
  <p:slideViewPr>
    <p:cSldViewPr snapToGrid="0" snapToObjects="1">
      <p:cViewPr varScale="1">
        <p:scale>
          <a:sx n="105" d="100"/>
          <a:sy n="105" d="100"/>
        </p:scale>
        <p:origin x="600"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9" Type="http://schemas.openxmlformats.org/officeDocument/2006/relationships/slide" Target="slides/slide95.xml"/><Relationship Id="rId98" Type="http://schemas.openxmlformats.org/officeDocument/2006/relationships/slide" Target="slides/slide94.xml"/><Relationship Id="rId97" Type="http://schemas.openxmlformats.org/officeDocument/2006/relationships/slide" Target="slides/slide93.xml"/><Relationship Id="rId96" Type="http://schemas.openxmlformats.org/officeDocument/2006/relationships/slide" Target="slides/slide92.xml"/><Relationship Id="rId95" Type="http://schemas.openxmlformats.org/officeDocument/2006/relationships/slide" Target="slides/slide91.xml"/><Relationship Id="rId94" Type="http://schemas.openxmlformats.org/officeDocument/2006/relationships/slide" Target="slides/slide90.xml"/><Relationship Id="rId93" Type="http://schemas.openxmlformats.org/officeDocument/2006/relationships/slide" Target="slides/slide89.xml"/><Relationship Id="rId92" Type="http://schemas.openxmlformats.org/officeDocument/2006/relationships/slide" Target="slides/slide88.xml"/><Relationship Id="rId91" Type="http://schemas.openxmlformats.org/officeDocument/2006/relationships/slide" Target="slides/slide87.xml"/><Relationship Id="rId90" Type="http://schemas.openxmlformats.org/officeDocument/2006/relationships/slide" Target="slides/slide86.xml"/><Relationship Id="rId9" Type="http://schemas.openxmlformats.org/officeDocument/2006/relationships/slide" Target="slides/slide5.xml"/><Relationship Id="rId89" Type="http://schemas.openxmlformats.org/officeDocument/2006/relationships/slide" Target="slides/slide85.xml"/><Relationship Id="rId88" Type="http://schemas.openxmlformats.org/officeDocument/2006/relationships/slide" Target="slides/slide84.xml"/><Relationship Id="rId87" Type="http://schemas.openxmlformats.org/officeDocument/2006/relationships/slide" Target="slides/slide83.xml"/><Relationship Id="rId86" Type="http://schemas.openxmlformats.org/officeDocument/2006/relationships/slide" Target="slides/slide82.xml"/><Relationship Id="rId85" Type="http://schemas.openxmlformats.org/officeDocument/2006/relationships/slide" Target="slides/slide81.xml"/><Relationship Id="rId84" Type="http://schemas.openxmlformats.org/officeDocument/2006/relationships/slide" Target="slides/slide80.xml"/><Relationship Id="rId83" Type="http://schemas.openxmlformats.org/officeDocument/2006/relationships/slide" Target="slides/slide79.xml"/><Relationship Id="rId82" Type="http://schemas.openxmlformats.org/officeDocument/2006/relationships/slide" Target="slides/slide78.xml"/><Relationship Id="rId81" Type="http://schemas.openxmlformats.org/officeDocument/2006/relationships/slide" Target="slides/slide77.xml"/><Relationship Id="rId80" Type="http://schemas.openxmlformats.org/officeDocument/2006/relationships/slide" Target="slides/slide76.xml"/><Relationship Id="rId8" Type="http://schemas.openxmlformats.org/officeDocument/2006/relationships/slide" Target="slides/slide4.xml"/><Relationship Id="rId79" Type="http://schemas.openxmlformats.org/officeDocument/2006/relationships/slide" Target="slides/slide75.xml"/><Relationship Id="rId78" Type="http://schemas.openxmlformats.org/officeDocument/2006/relationships/slide" Target="slides/slide74.xml"/><Relationship Id="rId77" Type="http://schemas.openxmlformats.org/officeDocument/2006/relationships/slide" Target="slides/slide73.xml"/><Relationship Id="rId76" Type="http://schemas.openxmlformats.org/officeDocument/2006/relationships/slide" Target="slides/slide72.xml"/><Relationship Id="rId75" Type="http://schemas.openxmlformats.org/officeDocument/2006/relationships/slide" Target="slides/slide71.xml"/><Relationship Id="rId74" Type="http://schemas.openxmlformats.org/officeDocument/2006/relationships/slide" Target="slides/slide70.xml"/><Relationship Id="rId73" Type="http://schemas.openxmlformats.org/officeDocument/2006/relationships/slide" Target="slides/slide69.xml"/><Relationship Id="rId72" Type="http://schemas.openxmlformats.org/officeDocument/2006/relationships/slide" Target="slides/slide68.xml"/><Relationship Id="rId71" Type="http://schemas.openxmlformats.org/officeDocument/2006/relationships/slide" Target="slides/slide67.xml"/><Relationship Id="rId70" Type="http://schemas.openxmlformats.org/officeDocument/2006/relationships/slide" Target="slides/slide66.xml"/><Relationship Id="rId7" Type="http://schemas.openxmlformats.org/officeDocument/2006/relationships/slide" Target="slides/slide3.xml"/><Relationship Id="rId69" Type="http://schemas.openxmlformats.org/officeDocument/2006/relationships/slide" Target="slides/slide65.xml"/><Relationship Id="rId68" Type="http://schemas.openxmlformats.org/officeDocument/2006/relationships/slide" Target="slides/slide64.xml"/><Relationship Id="rId67" Type="http://schemas.openxmlformats.org/officeDocument/2006/relationships/slide" Target="slides/slide63.xml"/><Relationship Id="rId66" Type="http://schemas.openxmlformats.org/officeDocument/2006/relationships/slide" Target="slides/slide62.xml"/><Relationship Id="rId65" Type="http://schemas.openxmlformats.org/officeDocument/2006/relationships/slide" Target="slides/slide6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slide" Target="slides/slide2.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0" Type="http://schemas.openxmlformats.org/officeDocument/2006/relationships/tags" Target="tags/tag1.xml"/><Relationship Id="rId11" Type="http://schemas.openxmlformats.org/officeDocument/2006/relationships/slide" Target="slides/slide7.xml"/><Relationship Id="rId109" Type="http://schemas.openxmlformats.org/officeDocument/2006/relationships/commentAuthors" Target="commentAuthors.xml"/><Relationship Id="rId108" Type="http://schemas.openxmlformats.org/officeDocument/2006/relationships/tableStyles" Target="tableStyles.xml"/><Relationship Id="rId107" Type="http://schemas.openxmlformats.org/officeDocument/2006/relationships/viewProps" Target="viewProps.xml"/><Relationship Id="rId106" Type="http://schemas.openxmlformats.org/officeDocument/2006/relationships/presProps" Target="presProps.xml"/><Relationship Id="rId105" Type="http://schemas.openxmlformats.org/officeDocument/2006/relationships/handoutMaster" Target="handoutMasters/handoutMaster1.xml"/><Relationship Id="rId104" Type="http://schemas.openxmlformats.org/officeDocument/2006/relationships/slide" Target="slides/slide100.xml"/><Relationship Id="rId103" Type="http://schemas.openxmlformats.org/officeDocument/2006/relationships/slide" Target="slides/slide99.xml"/><Relationship Id="rId102" Type="http://schemas.openxmlformats.org/officeDocument/2006/relationships/slide" Target="slides/slide98.xml"/><Relationship Id="rId101" Type="http://schemas.openxmlformats.org/officeDocument/2006/relationships/slide" Target="slides/slide97.xml"/><Relationship Id="rId100" Type="http://schemas.openxmlformats.org/officeDocument/2006/relationships/slide" Target="slides/slide96.xml"/><Relationship Id="rId10" Type="http://schemas.openxmlformats.org/officeDocument/2006/relationships/slide" Target="slides/slide6.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png"/></Relationships>
</file>

<file path=ppt/drawings/_rels/vmlDrawing10.vml.rels><?xml version="1.0" encoding="UTF-8" standalone="yes"?>
<Relationships xmlns="http://schemas.openxmlformats.org/package/2006/relationships"><Relationship Id="rId5" Type="http://schemas.openxmlformats.org/officeDocument/2006/relationships/image" Target="../media/image68.wmf"/><Relationship Id="rId4" Type="http://schemas.openxmlformats.org/officeDocument/2006/relationships/image" Target="../media/image66.wmf"/><Relationship Id="rId3" Type="http://schemas.openxmlformats.org/officeDocument/2006/relationships/image" Target="../media/image64.wmf"/><Relationship Id="rId2" Type="http://schemas.openxmlformats.org/officeDocument/2006/relationships/image" Target="../media/image63.wmf"/><Relationship Id="rId1" Type="http://schemas.openxmlformats.org/officeDocument/2006/relationships/image" Target="../media/image62.w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7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3.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52.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53.w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56.wmf"/><Relationship Id="rId2" Type="http://schemas.openxmlformats.org/officeDocument/2006/relationships/image" Target="../media/image55.wmf"/><Relationship Id="rId1" Type="http://schemas.openxmlformats.org/officeDocument/2006/relationships/image" Target="../media/image54.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58.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59.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60.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0.png>
</file>

<file path=ppt/media/image11.png>
</file>

<file path=ppt/media/image12.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wmf>
</file>

<file path=ppt/media/image28.png>
</file>

<file path=ppt/media/image29.png>
</file>

<file path=ppt/media/image3.jpeg>
</file>

<file path=ppt/media/image30.png>
</file>

<file path=ppt/media/image31.jpeg>
</file>

<file path=ppt/media/image32.jpeg>
</file>

<file path=ppt/media/image33.wmf>
</file>

<file path=ppt/media/image34.pn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png>
</file>

<file path=ppt/media/image49.jpeg>
</file>

<file path=ppt/media/image5.jpeg>
</file>

<file path=ppt/media/image50.jpeg>
</file>

<file path=ppt/media/image51.jpeg>
</file>

<file path=ppt/media/image52.wmf>
</file>

<file path=ppt/media/image53.wmf>
</file>

<file path=ppt/media/image54.wmf>
</file>

<file path=ppt/media/image55.wmf>
</file>

<file path=ppt/media/image56.wmf>
</file>

<file path=ppt/media/image57.jpeg>
</file>

<file path=ppt/media/image58.wmf>
</file>

<file path=ppt/media/image59.wmf>
</file>

<file path=ppt/media/image6.jpeg>
</file>

<file path=ppt/media/image60.wmf>
</file>

<file path=ppt/media/image61.png>
</file>

<file path=ppt/media/image62.wmf>
</file>

<file path=ppt/media/image63.wmf>
</file>

<file path=ppt/media/image64.wmf>
</file>

<file path=ppt/media/image65.png>
</file>

<file path=ppt/media/image66.wmf>
</file>

<file path=ppt/media/image67.png>
</file>

<file path=ppt/media/image68.wmf>
</file>

<file path=ppt/media/image69.png>
</file>

<file path=ppt/media/image7.jpeg>
</file>

<file path=ppt/media/image70.jpeg>
</file>

<file path=ppt/media/image71.jpeg>
</file>

<file path=ppt/media/image72.jpeg>
</file>

<file path=ppt/media/image73.jpeg>
</file>

<file path=ppt/media/image74.jpeg>
</file>

<file path=ppt/media/image75.wmf>
</file>

<file path=ppt/media/image76.jpeg>
</file>

<file path=ppt/media/image77.jpeg>
</file>

<file path=ppt/media/image78.jpeg>
</file>

<file path=ppt/media/image79.jpeg>
</file>

<file path=ppt/media/image8.jpeg>
</file>

<file path=ppt/media/image80.jpeg>
</file>

<file path=ppt/media/image81.jpeg>
</file>

<file path=ppt/media/image82.jpeg>
</file>

<file path=ppt/media/image83.jpeg>
</file>

<file path=ppt/media/image84.jpeg>
</file>

<file path=ppt/media/image85.jpeg>
</file>

<file path=ppt/media/image86.png>
</file>

<file path=ppt/media/image87.jpeg>
</file>

<file path=ppt/media/image8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rPr>
              <a:t>If this PowerPoint presentation contains mathematical equations, you may need to check that your computer has the following installed:</a:t>
            </a:r>
            <a:endPar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endParaRPr>
          </a:p>
          <a:p>
            <a:r>
              <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rPr>
              <a:t>1) MathType Plugin</a:t>
            </a:r>
            <a:endPar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endParaRPr>
          </a:p>
          <a:p>
            <a:r>
              <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rPr>
              <a:t>2) Math Player (free versions available)</a:t>
            </a:r>
            <a:endPar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endParaRPr>
          </a:p>
          <a:p>
            <a:r>
              <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smtClean="0">
                <a:ea typeface="MS PGothic" panose="020B0600070205080204" charset="-128"/>
              </a:rPr>
              <a:t>Two simple multiple access control techniques.</a:t>
            </a:r>
            <a:endParaRPr lang="en-US" altLang="en-US" dirty="0" smtClean="0">
              <a:ea typeface="MS PGothic" panose="020B0600070205080204" charset="-128"/>
            </a:endParaRPr>
          </a:p>
          <a:p>
            <a:endParaRPr lang="en-US" altLang="en-US" dirty="0" smtClean="0">
              <a:ea typeface="MS PGothic" panose="020B0600070205080204" charset="-128"/>
            </a:endParaRPr>
          </a:p>
          <a:p>
            <a:r>
              <a:rPr lang="en-US" altLang="en-US" dirty="0" smtClean="0">
                <a:ea typeface="MS PGothic" panose="020B0600070205080204" charset="-128"/>
              </a:rPr>
              <a:t>Each mobile</a:t>
            </a:r>
            <a:r>
              <a:rPr lang="ja-JP" altLang="en-US" dirty="0" smtClean="0">
                <a:ea typeface="MS PGothic" panose="020B0600070205080204" charset="-128"/>
              </a:rPr>
              <a:t>’</a:t>
            </a:r>
            <a:r>
              <a:rPr lang="en-US" altLang="ja-JP" dirty="0" smtClean="0">
                <a:ea typeface="MS PGothic" panose="020B0600070205080204" charset="-128"/>
              </a:rPr>
              <a:t>s share of the bandwidth is divided into portions for the uplink and the downlink. Also, possibly, out of band signaling.</a:t>
            </a:r>
            <a:endParaRPr lang="en-US" altLang="ja-JP" dirty="0" smtClean="0">
              <a:ea typeface="MS PGothic" panose="020B0600070205080204" charset="-128"/>
            </a:endParaRPr>
          </a:p>
          <a:p>
            <a:endParaRPr lang="en-US" altLang="en-US" dirty="0" smtClean="0">
              <a:ea typeface="MS PGothic" panose="020B0600070205080204" charset="-128"/>
            </a:endParaRPr>
          </a:p>
          <a:p>
            <a:r>
              <a:rPr lang="en-US" altLang="en-US" dirty="0" smtClean="0">
                <a:ea typeface="MS PGothic" panose="020B0600070205080204" charset="-128"/>
              </a:rPr>
              <a:t>As we will see, used in AMPS, GSM, IS-54/136</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panose="02020603050405020304"/>
              <a:buNone/>
              <a:defRPr sz="3600" b="1" i="0" u="none" strike="noStrike" cap="none">
                <a:solidFill>
                  <a:schemeClr val="lt1"/>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ctr" rtl="0">
              <a:spcBef>
                <a:spcPts val="6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1371600" marR="0" lvl="3" indent="0" algn="ctr" rtl="0">
              <a:spcBef>
                <a:spcPts val="6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1828800" marR="0" lvl="4" indent="0" algn="ctr" rtl="0">
              <a:spcBef>
                <a:spcPts val="6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2286000" marR="0" lvl="5"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2743200" marR="0" lvl="6"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3200400" marR="0" lvl="7"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3657600" marR="0" lvl="8"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32" name="Shape 32"/>
          <p:cNvSpPr txBox="1">
            <a:spLocks noGrp="1"/>
          </p:cNvSpPr>
          <p:nvPr>
            <p:ph type="body" idx="1" hasCustomPrompt="1"/>
          </p:nvPr>
        </p:nvSpPr>
        <p:spPr>
          <a:xfrm>
            <a:off x="457200" y="1600200"/>
            <a:ext cx="8229600" cy="2163763"/>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28321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lang="en-US" dirty="0" smtClean="0"/>
          </a:p>
          <a:p>
            <a:pPr lvl="1"/>
            <a:endParaRPr lang="en-US" dirty="0" smtClean="0"/>
          </a:p>
          <a:p>
            <a:pPr lvl="2"/>
            <a:endParaRPr dirty="0"/>
          </a:p>
        </p:txBody>
      </p:sp>
      <p:sp>
        <p:nvSpPr>
          <p:cNvPr id="33" name="Shape 33"/>
          <p:cNvSpPr txBox="1">
            <a:spLocks noGrp="1"/>
          </p:cNvSpPr>
          <p:nvPr>
            <p:ph type="body" idx="2" hasCustomPrompt="1"/>
          </p:nvPr>
        </p:nvSpPr>
        <p:spPr>
          <a:xfrm>
            <a:off x="457200" y="3962400"/>
            <a:ext cx="8229600" cy="2163763"/>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28321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lang="en-US" dirty="0" smtClean="0"/>
          </a:p>
          <a:p>
            <a:pPr lvl="1"/>
            <a:endParaRPr lang="en-US" dirty="0" smtClean="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showMasterSp="0">
  <p:cSld name="1_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14" name="TextBox 13"/>
          <p:cNvSpPr txBox="1"/>
          <p:nvPr userDrawn="1"/>
        </p:nvSpPr>
        <p:spPr>
          <a:xfrm>
            <a:off x="1600200" y="6429345"/>
            <a:ext cx="7162800" cy="276999"/>
          </a:xfrm>
          <a:prstGeom prst="rect">
            <a:avLst/>
          </a:prstGeom>
          <a:noFill/>
        </p:spPr>
        <p:txBody>
          <a:bodyPr wrap="square" rtlCol="0">
            <a:spAutoFit/>
          </a:bodyPr>
          <a:lstStyle/>
          <a:p>
            <a:pPr algn="r">
              <a:buClrTx/>
              <a:defRPr/>
            </a:pPr>
            <a:r>
              <a:rPr lang="en-US" altLang="en-US" sz="1200" dirty="0" smtClean="0">
                <a:latin typeface="Verdana" panose="020B0604030504040204" pitchFamily="34" charset="0"/>
                <a:ea typeface="Verdana" panose="020B0604030504040204" pitchFamily="34" charset="0"/>
                <a:cs typeface="Verdana" panose="020B0604030504040204" pitchFamily="34" charset="0"/>
              </a:rPr>
              <a:t>Copyright © 2016, 2013, 2010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pic>
        <p:nvPicPr>
          <p:cNvPr id="15" name="Picture 14"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1_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smtClean="0"/>
              <a:t>Click to edit Master title style</a:t>
            </a:r>
            <a:endParaRPr lang="en-US" dirty="0"/>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smtClean="0"/>
              <a:t>Add edition here</a:t>
            </a:r>
            <a:endParaRPr lang="en-US" dirty="0"/>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smtClean="0"/>
              <a:t>Chapter ##</a:t>
            </a:r>
            <a:endParaRPr lang="en-US" dirty="0"/>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smtClean="0"/>
              <a:t>Chapter title</a:t>
            </a:r>
            <a:endParaRPr lang="en-US" dirty="0"/>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fld>
            <a:endParaRPr lang="en-US" dirty="0"/>
          </a:p>
        </p:txBody>
      </p:sp>
      <p:sp>
        <p:nvSpPr>
          <p:cNvPr id="20" name="Text Placeholder 17"/>
          <p:cNvSpPr>
            <a:spLocks noGrp="1"/>
          </p:cNvSpPr>
          <p:nvPr>
            <p:ph type="body" sz="quarter" idx="16" hasCustomPrompt="1"/>
          </p:nvPr>
        </p:nvSpPr>
        <p:spPr>
          <a:xfrm>
            <a:off x="3048000" y="6529254"/>
            <a:ext cx="5867400" cy="187537"/>
          </a:xfrm>
        </p:spPr>
        <p:txBody>
          <a:bodyPr/>
          <a:lstStyle>
            <a:lvl1pPr marL="0" indent="0" algn="r">
              <a:buNone/>
              <a:defRPr sz="800" baseline="0"/>
            </a:lvl1pPr>
          </a:lstStyle>
          <a:p>
            <a:pPr lvl="0"/>
            <a:r>
              <a:rPr lang="en-US" dirty="0" smtClean="0"/>
              <a:t>Click to add copyright line</a:t>
            </a:r>
            <a:endParaRPr lang="en-IN" dirty="0"/>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baseline="0">
                <a:solidFill>
                  <a:schemeClr val="accent1"/>
                </a:solidFill>
                <a:latin typeface="+mj-lt"/>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buClr>
                <a:schemeClr val="accent1"/>
              </a:buClr>
              <a:buSzPct val="100000"/>
              <a:defRPr/>
            </a:lvl1pPr>
            <a:lvl2pPr>
              <a:buClr>
                <a:schemeClr val="accent1"/>
              </a:buClr>
              <a:defRPr/>
            </a:lvl2pPr>
            <a:lvl3pPr>
              <a:buClr>
                <a:schemeClr val="accent1"/>
              </a:buClr>
              <a:defRPr/>
            </a:lvl3pPr>
            <a:lvl4pPr>
              <a:buClr>
                <a:schemeClr val="accent1"/>
              </a:buClr>
              <a:defRPr/>
            </a:lvl4pPr>
            <a:lvl5pPr>
              <a:buClr>
                <a:schemeClr val="accent1"/>
              </a:buClr>
              <a:defRPr/>
            </a:lvl5pPr>
            <a:lvl6pPr>
              <a:buClr>
                <a:schemeClr val="accent1"/>
              </a:buClr>
              <a:defRPr/>
            </a:lvl6pPr>
            <a:lvl7pPr>
              <a:buClr>
                <a:schemeClr val="accent1"/>
              </a:buClr>
              <a:defRPr/>
            </a:lvl7pPr>
            <a:lvl8pPr>
              <a:buClr>
                <a:schemeClr val="accent1"/>
              </a:buClr>
              <a:defRPr/>
            </a:lvl8pPr>
            <a:lvl9pPr>
              <a:buClr>
                <a:schemeClr val="accent1"/>
              </a:buClr>
              <a:defRPr/>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smtClean="0"/>
          </a:p>
          <a:p>
            <a:pPr lvl="5"/>
            <a:r>
              <a:rPr lang="en-US" dirty="0" smtClean="0"/>
              <a:t>Sixth</a:t>
            </a:r>
            <a:endParaRPr lang="en-US" dirty="0" smtClean="0"/>
          </a:p>
          <a:p>
            <a:pPr lvl="6"/>
            <a:r>
              <a:rPr lang="en-US" dirty="0" smtClean="0"/>
              <a:t>Seventh</a:t>
            </a:r>
            <a:endParaRPr lang="en-US" dirty="0" smtClean="0"/>
          </a:p>
          <a:p>
            <a:pPr lvl="7"/>
            <a:r>
              <a:rPr lang="en-US" dirty="0" smtClean="0"/>
              <a:t>Eighth</a:t>
            </a:r>
            <a:endParaRPr lang="en-US" dirty="0" smtClean="0"/>
          </a:p>
          <a:p>
            <a:pPr lvl="8"/>
            <a:r>
              <a:rPr lang="en-US" dirty="0" smtClean="0"/>
              <a:t>Ninth</a:t>
            </a:r>
            <a:endParaRPr lang="en-US" dirty="0"/>
          </a:p>
        </p:txBody>
      </p:sp>
      <p:sp>
        <p:nvSpPr>
          <p:cNvPr id="9" name="Date Placeholder 3"/>
          <p:cNvSpPr>
            <a:spLocks noGrp="1"/>
          </p:cNvSpPr>
          <p:nvPr>
            <p:ph type="dt" sz="half" idx="10"/>
          </p:nvPr>
        </p:nvSpPr>
        <p:spPr>
          <a:xfrm>
            <a:off x="6335713" y="113072"/>
            <a:ext cx="2133600" cy="182880"/>
          </a:xfrm>
        </p:spPr>
        <p:txBody>
          <a:bodyPr/>
          <a:lstStyle/>
          <a:p>
            <a:fld id="{891838CE-430E-45DE-B6AA-42DD655BB05E}" type="datetime1">
              <a:rPr lang="en-US" smtClean="0"/>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118745" indent="-118745">
              <a:buClr>
                <a:srgbClr val="007FA3"/>
              </a:buClr>
              <a:buSzPct val="25000"/>
              <a:defRPr sz="1600"/>
            </a:lvl1pPr>
            <a:lvl2pPr marL="570230"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showMasterSp="0"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smtClean="0"/>
              <a:t>Click to add figure number and title</a:t>
            </a:r>
            <a:endParaRPr lang="en-US" dirty="0"/>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smtClean="0"/>
              <a:t>Click to add caption</a:t>
            </a:r>
            <a:endParaRPr lang="en-US" dirty="0"/>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4" name="TextBox 13"/>
          <p:cNvSpPr txBox="1"/>
          <p:nvPr userDrawn="1"/>
        </p:nvSpPr>
        <p:spPr>
          <a:xfrm>
            <a:off x="1600200" y="6429345"/>
            <a:ext cx="7162800" cy="276999"/>
          </a:xfrm>
          <a:prstGeom prst="rect">
            <a:avLst/>
          </a:prstGeom>
          <a:noFill/>
        </p:spPr>
        <p:txBody>
          <a:bodyPr wrap="square" rtlCol="0">
            <a:spAutoFit/>
          </a:bodyPr>
          <a:lstStyle/>
          <a:p>
            <a:pPr algn="r">
              <a:buClrTx/>
              <a:defRPr/>
            </a:pPr>
            <a:r>
              <a:rPr lang="en-US" altLang="en-US" sz="1200" dirty="0" smtClean="0">
                <a:latin typeface="Verdana" panose="020B0604030504040204" pitchFamily="34" charset="0"/>
                <a:ea typeface="Verdana" panose="020B0604030504040204" pitchFamily="34" charset="0"/>
                <a:cs typeface="Verdana" panose="020B0604030504040204" pitchFamily="34" charset="0"/>
              </a:rPr>
              <a:t>Copyright © 2016, 2013, 2010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4" name="Date Placeholder 3"/>
          <p:cNvSpPr>
            <a:spLocks noGrp="1"/>
          </p:cNvSpPr>
          <p:nvPr>
            <p:ph type="dt" sz="half" idx="10"/>
          </p:nvPr>
        </p:nvSpPr>
        <p:spPr/>
        <p:txBody>
          <a:bodyPr/>
          <a:lstStyle/>
          <a:p>
            <a:fld id="{8832AD23-A511-424E-9DD2-B8CE2D237B20}" type="datetime1">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1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2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1752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13" name="Content Placeholder 2"/>
          <p:cNvSpPr>
            <a:spLocks noGrp="1"/>
          </p:cNvSpPr>
          <p:nvPr>
            <p:ph idx="13"/>
          </p:nvPr>
        </p:nvSpPr>
        <p:spPr>
          <a:xfrm>
            <a:off x="457200" y="3733800"/>
            <a:ext cx="8229600" cy="1752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panose="020B0604020202020204"/>
              <a:buNone/>
              <a:defRPr sz="8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13" name="Content Placeholder 2"/>
          <p:cNvSpPr>
            <a:spLocks noGrp="1"/>
          </p:cNvSpPr>
          <p:nvPr>
            <p:ph idx="13"/>
          </p:nvPr>
        </p:nvSpPr>
        <p:spPr>
          <a:xfrm>
            <a:off x="473720" y="2807084"/>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9" name="Content Placeholder 2"/>
          <p:cNvSpPr>
            <a:spLocks noGrp="1"/>
          </p:cNvSpPr>
          <p:nvPr>
            <p:ph idx="14"/>
          </p:nvPr>
        </p:nvSpPr>
        <p:spPr>
          <a:xfrm>
            <a:off x="473720" y="4013968"/>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13" name="Content Placeholder 2"/>
          <p:cNvSpPr>
            <a:spLocks noGrp="1"/>
          </p:cNvSpPr>
          <p:nvPr>
            <p:ph idx="13"/>
          </p:nvPr>
        </p:nvSpPr>
        <p:spPr>
          <a:xfrm>
            <a:off x="473720" y="264168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9" name="Content Placeholder 2"/>
          <p:cNvSpPr>
            <a:spLocks noGrp="1"/>
          </p:cNvSpPr>
          <p:nvPr>
            <p:ph idx="14"/>
          </p:nvPr>
        </p:nvSpPr>
        <p:spPr>
          <a:xfrm>
            <a:off x="457200" y="368316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0" name="Content Placeholder 2"/>
          <p:cNvSpPr>
            <a:spLocks noGrp="1"/>
          </p:cNvSpPr>
          <p:nvPr>
            <p:ph idx="15"/>
          </p:nvPr>
        </p:nvSpPr>
        <p:spPr>
          <a:xfrm>
            <a:off x="457200" y="472464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5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6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7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8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9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10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11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Content Placeholder 13"/>
          <p:cNvSpPr>
            <a:spLocks noGrp="1"/>
          </p:cNvSpPr>
          <p:nvPr>
            <p:ph sz="quarter" idx="18"/>
          </p:nvPr>
        </p:nvSpPr>
        <p:spPr>
          <a:xfrm>
            <a:off x="4376204" y="4473387"/>
            <a:ext cx="3886200"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8" name="Content Placeholder 13"/>
          <p:cNvSpPr>
            <a:spLocks noGrp="1"/>
          </p:cNvSpPr>
          <p:nvPr>
            <p:ph sz="quarter" idx="22"/>
          </p:nvPr>
        </p:nvSpPr>
        <p:spPr>
          <a:xfrm>
            <a:off x="4392613" y="5159852"/>
            <a:ext cx="3886200"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12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3" name="Content Placeholder 13"/>
          <p:cNvSpPr>
            <a:spLocks noGrp="1"/>
          </p:cNvSpPr>
          <p:nvPr>
            <p:ph sz="quarter" idx="18"/>
          </p:nvPr>
        </p:nvSpPr>
        <p:spPr>
          <a:xfrm>
            <a:off x="4376204" y="4473387"/>
            <a:ext cx="3886200"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8" name="Content Placeholder 13"/>
          <p:cNvSpPr>
            <a:spLocks noGrp="1"/>
          </p:cNvSpPr>
          <p:nvPr>
            <p:ph sz="quarter" idx="22"/>
          </p:nvPr>
        </p:nvSpPr>
        <p:spPr>
          <a:xfrm>
            <a:off x="4392613" y="5159852"/>
            <a:ext cx="3886200"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hasCustomPrompt="1"/>
          </p:nvPr>
        </p:nvSpPr>
        <p:spPr>
          <a:xfrm>
            <a:off x="457200" y="1600200"/>
            <a:ext cx="8229600" cy="4525963"/>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pitchFamily="34" charset="0"/>
              <a:buChar char="•"/>
              <a:tabLst>
                <a:tab pos="175895" algn="l"/>
              </a:tabLst>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28321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lang="en-IN" dirty="0" smtClean="0"/>
          </a:p>
          <a:p>
            <a:pPr lvl="1"/>
            <a:endParaRPr lang="en-IN" dirty="0" smtClean="0"/>
          </a:p>
          <a:p>
            <a:pPr lvl="2"/>
            <a:endParaRPr lang="en-IN" dirty="0" smtClean="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1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1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3" name="Content Placeholder 13"/>
          <p:cNvSpPr>
            <a:spLocks noGrp="1"/>
          </p:cNvSpPr>
          <p:nvPr>
            <p:ph sz="quarter" idx="27"/>
          </p:nvPr>
        </p:nvSpPr>
        <p:spPr>
          <a:xfrm>
            <a:off x="4326230" y="5065802"/>
            <a:ext cx="3886200" cy="251757"/>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15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3" name="Content Placeholder 13"/>
          <p:cNvSpPr>
            <a:spLocks noGrp="1"/>
          </p:cNvSpPr>
          <p:nvPr>
            <p:ph sz="quarter" idx="27"/>
          </p:nvPr>
        </p:nvSpPr>
        <p:spPr>
          <a:xfrm>
            <a:off x="4326230" y="5065802"/>
            <a:ext cx="3886200" cy="251757"/>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4" name="Content Placeholder 13"/>
          <p:cNvSpPr>
            <a:spLocks noGrp="1"/>
          </p:cNvSpPr>
          <p:nvPr>
            <p:ph sz="quarter" idx="28"/>
          </p:nvPr>
        </p:nvSpPr>
        <p:spPr>
          <a:xfrm>
            <a:off x="4326230" y="5504746"/>
            <a:ext cx="3886200" cy="26634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20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15" name="Content Placeholder 2"/>
          <p:cNvSpPr>
            <a:spLocks noGrp="1"/>
          </p:cNvSpPr>
          <p:nvPr>
            <p:ph idx="19"/>
          </p:nvPr>
        </p:nvSpPr>
        <p:spPr>
          <a:xfrm>
            <a:off x="4790255" y="1494526"/>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790256" y="1861415"/>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790255" y="2283032"/>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2" name="Content Placeholder 2"/>
          <p:cNvSpPr>
            <a:spLocks noGrp="1"/>
          </p:cNvSpPr>
          <p:nvPr>
            <p:ph idx="26"/>
          </p:nvPr>
        </p:nvSpPr>
        <p:spPr>
          <a:xfrm>
            <a:off x="4790255" y="270554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3" name="Content Placeholder 2"/>
          <p:cNvSpPr>
            <a:spLocks noGrp="1"/>
          </p:cNvSpPr>
          <p:nvPr>
            <p:ph idx="27"/>
          </p:nvPr>
        </p:nvSpPr>
        <p:spPr>
          <a:xfrm>
            <a:off x="4790256" y="3072434"/>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4" name="Content Placeholder 2"/>
          <p:cNvSpPr>
            <a:spLocks noGrp="1"/>
          </p:cNvSpPr>
          <p:nvPr>
            <p:ph idx="28"/>
          </p:nvPr>
        </p:nvSpPr>
        <p:spPr>
          <a:xfrm>
            <a:off x="4790255" y="3494051"/>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5" name="Content Placeholder 2"/>
          <p:cNvSpPr>
            <a:spLocks noGrp="1"/>
          </p:cNvSpPr>
          <p:nvPr>
            <p:ph idx="29"/>
          </p:nvPr>
        </p:nvSpPr>
        <p:spPr>
          <a:xfrm>
            <a:off x="4790255" y="3908712"/>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6" name="Content Placeholder 2"/>
          <p:cNvSpPr>
            <a:spLocks noGrp="1"/>
          </p:cNvSpPr>
          <p:nvPr>
            <p:ph idx="30"/>
          </p:nvPr>
        </p:nvSpPr>
        <p:spPr>
          <a:xfrm>
            <a:off x="4790256" y="4275601"/>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7" name="Content Placeholder 2"/>
          <p:cNvSpPr>
            <a:spLocks noGrp="1"/>
          </p:cNvSpPr>
          <p:nvPr>
            <p:ph idx="31"/>
          </p:nvPr>
        </p:nvSpPr>
        <p:spPr>
          <a:xfrm>
            <a:off x="4790255" y="4697218"/>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8" name="Content Placeholder 2"/>
          <p:cNvSpPr>
            <a:spLocks noGrp="1"/>
          </p:cNvSpPr>
          <p:nvPr>
            <p:ph idx="32"/>
          </p:nvPr>
        </p:nvSpPr>
        <p:spPr>
          <a:xfrm>
            <a:off x="4790255" y="510555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1" name="Content Placeholder 2"/>
          <p:cNvSpPr>
            <a:spLocks noGrp="1"/>
          </p:cNvSpPr>
          <p:nvPr>
            <p:ph idx="33"/>
          </p:nvPr>
        </p:nvSpPr>
        <p:spPr>
          <a:xfrm>
            <a:off x="457200" y="1494526"/>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2" name="Content Placeholder 2"/>
          <p:cNvSpPr>
            <a:spLocks noGrp="1"/>
          </p:cNvSpPr>
          <p:nvPr>
            <p:ph idx="34"/>
          </p:nvPr>
        </p:nvSpPr>
        <p:spPr>
          <a:xfrm>
            <a:off x="457201" y="1861415"/>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3" name="Content Placeholder 2"/>
          <p:cNvSpPr>
            <a:spLocks noGrp="1"/>
          </p:cNvSpPr>
          <p:nvPr>
            <p:ph idx="35"/>
          </p:nvPr>
        </p:nvSpPr>
        <p:spPr>
          <a:xfrm>
            <a:off x="457200" y="2283032"/>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4" name="Content Placeholder 2"/>
          <p:cNvSpPr>
            <a:spLocks noGrp="1"/>
          </p:cNvSpPr>
          <p:nvPr>
            <p:ph idx="36"/>
          </p:nvPr>
        </p:nvSpPr>
        <p:spPr>
          <a:xfrm>
            <a:off x="457200" y="270554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5" name="Content Placeholder 2"/>
          <p:cNvSpPr>
            <a:spLocks noGrp="1"/>
          </p:cNvSpPr>
          <p:nvPr>
            <p:ph idx="37"/>
          </p:nvPr>
        </p:nvSpPr>
        <p:spPr>
          <a:xfrm>
            <a:off x="457201" y="3072434"/>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6" name="Content Placeholder 2"/>
          <p:cNvSpPr>
            <a:spLocks noGrp="1"/>
          </p:cNvSpPr>
          <p:nvPr>
            <p:ph idx="38"/>
          </p:nvPr>
        </p:nvSpPr>
        <p:spPr>
          <a:xfrm>
            <a:off x="457200" y="3494051"/>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7" name="Content Placeholder 2"/>
          <p:cNvSpPr>
            <a:spLocks noGrp="1"/>
          </p:cNvSpPr>
          <p:nvPr>
            <p:ph idx="39"/>
          </p:nvPr>
        </p:nvSpPr>
        <p:spPr>
          <a:xfrm>
            <a:off x="457200" y="3908712"/>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8" name="Content Placeholder 2"/>
          <p:cNvSpPr>
            <a:spLocks noGrp="1"/>
          </p:cNvSpPr>
          <p:nvPr>
            <p:ph idx="40"/>
          </p:nvPr>
        </p:nvSpPr>
        <p:spPr>
          <a:xfrm>
            <a:off x="457201" y="4275601"/>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9" name="Content Placeholder 2"/>
          <p:cNvSpPr>
            <a:spLocks noGrp="1"/>
          </p:cNvSpPr>
          <p:nvPr>
            <p:ph idx="41"/>
          </p:nvPr>
        </p:nvSpPr>
        <p:spPr>
          <a:xfrm>
            <a:off x="457200" y="4697218"/>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40" name="Content Placeholder 2"/>
          <p:cNvSpPr>
            <a:spLocks noGrp="1"/>
          </p:cNvSpPr>
          <p:nvPr>
            <p:ph idx="42"/>
          </p:nvPr>
        </p:nvSpPr>
        <p:spPr>
          <a:xfrm>
            <a:off x="457200" y="510555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showMasterSp="0" userDrawn="1">
  <p:cSld name="1_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0" name="TextBox 9"/>
          <p:cNvSpPr txBox="1"/>
          <p:nvPr userDrawn="1"/>
        </p:nvSpPr>
        <p:spPr>
          <a:xfrm>
            <a:off x="1600200" y="6429345"/>
            <a:ext cx="7162800" cy="276999"/>
          </a:xfrm>
          <a:prstGeom prst="rect">
            <a:avLst/>
          </a:prstGeom>
          <a:noFill/>
        </p:spPr>
        <p:txBody>
          <a:bodyPr wrap="square" rtlCol="0">
            <a:spAutoFit/>
          </a:bodyPr>
          <a:lstStyle/>
          <a:p>
            <a:pPr algn="r">
              <a:buClrTx/>
              <a:defRPr/>
            </a:pPr>
            <a:r>
              <a:rPr lang="en-US" altLang="en-US" sz="1200" dirty="0" smtClean="0">
                <a:latin typeface="Verdana" panose="020B0604030504040204" pitchFamily="34" charset="0"/>
                <a:ea typeface="Verdana" panose="020B0604030504040204" pitchFamily="34" charset="0"/>
                <a:cs typeface="Verdana" panose="020B0604030504040204" pitchFamily="34" charset="0"/>
              </a:rPr>
              <a:t>Copyright © 2016, 2013, 2010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a:p>
        </p:txBody>
      </p:sp>
      <p:sp>
        <p:nvSpPr>
          <p:cNvPr id="3" name="Date Placeholder 2"/>
          <p:cNvSpPr>
            <a:spLocks noGrp="1"/>
          </p:cNvSpPr>
          <p:nvPr>
            <p:ph type="dt" idx="1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2000" b="0" i="0" u="none" strike="noStrike" cap="none">
                <a:solidFill>
                  <a:srgbClr val="007FA3"/>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panose="020B0604020202020204"/>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2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2000" b="0" i="0" u="none" strike="noStrike" cap="none">
                <a:solidFill>
                  <a:srgbClr val="007FA3"/>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a:p>
        </p:txBody>
      </p:sp>
      <p:sp>
        <p:nvSpPr>
          <p:cNvPr id="3" name="Date Placeholder 2"/>
          <p:cNvSpPr>
            <a:spLocks noGrp="1"/>
          </p:cNvSpPr>
          <p:nvPr>
            <p:ph type="dt" idx="1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2000" b="0" i="0" u="none" strike="noStrike" cap="none">
                <a:solidFill>
                  <a:srgbClr val="007FA3"/>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panose="020B0604020202020204"/>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2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1600" b="0" i="0" u="none" strike="noStrike" cap="none">
                <a:solidFill>
                  <a:srgbClr val="007FA3"/>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1600" b="0" i="0" u="none" strike="noStrike" cap="none">
                <a:solidFill>
                  <a:srgbClr val="007FA3"/>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600"/>
              </a:spcBef>
              <a:buClr>
                <a:srgbClr val="007FA3"/>
              </a:buClr>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6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6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7" Type="http://schemas.openxmlformats.org/officeDocument/2006/relationships/theme" Target="../theme/theme1.xml"/><Relationship Id="rId36" Type="http://schemas.openxmlformats.org/officeDocument/2006/relationships/image" Target="../media/image2.png"/><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905" marR="0" lvl="0" indent="-1543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5" name="Shape 15" descr="Pearson Logo"/>
          <p:cNvPicPr preferRelativeResize="0"/>
          <p:nvPr/>
        </p:nvPicPr>
        <p:blipFill rotWithShape="1">
          <a:blip r:embed="rId36"/>
          <a:srcRect/>
          <a:stretch>
            <a:fillRect/>
          </a:stretch>
        </p:blipFill>
        <p:spPr>
          <a:xfrm>
            <a:off x="443972" y="6429709"/>
            <a:ext cx="917999" cy="279914"/>
          </a:xfrm>
          <a:prstGeom prst="rect">
            <a:avLst/>
          </a:prstGeom>
          <a:noFill/>
          <a:ln>
            <a:noFill/>
          </a:ln>
        </p:spPr>
      </p:pic>
      <p:sp>
        <p:nvSpPr>
          <p:cNvPr id="9" name="Text Placeholder 5"/>
          <p:cNvSpPr txBox="1"/>
          <p:nvPr userDrawn="1"/>
        </p:nvSpPr>
        <p:spPr>
          <a:xfrm>
            <a:off x="2670048" y="6449931"/>
            <a:ext cx="6089854" cy="231285"/>
          </a:xfrm>
          <a:prstGeom prst="rect">
            <a:avLst/>
          </a:prstGeom>
        </p:spPr>
        <p:txBody>
          <a:bodyPr anchor="ctr"/>
          <a:lstStyle>
            <a:defPPr marR="0" lvl="0" algn="l" rtl="0">
              <a:lnSpc>
                <a:spcPct val="100000"/>
              </a:lnSpc>
              <a:spcBef>
                <a:spcPts val="0"/>
              </a:spcBef>
              <a:spcAft>
                <a:spcPts val="0"/>
              </a:spcAft>
            </a:defPPr>
            <a:lvl1pPr marL="255905" marR="0" lvl="0" indent="-25590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r"/>
            <a:r>
              <a:rPr lang="en-US" altLang="en-US" sz="1200" dirty="0" smtClean="0">
                <a:solidFill>
                  <a:schemeClr val="tx1"/>
                </a:solidFill>
                <a:latin typeface="Verdana" panose="020B0604030504040204"/>
                <a:ea typeface="Verdana" panose="020B0604030504040204" pitchFamily="34" charset="0"/>
                <a:cs typeface="Verdana" panose="020B0604030504040204" pitchFamily="34" charset="0"/>
              </a:rPr>
              <a:t>Copyright © 2017, 2013, 2010 Pearson Education, Inc. All Rights Reserved</a:t>
            </a:r>
            <a:endParaRPr lang="en-US" altLang="en-US" sz="1200" dirty="0">
              <a:solidFill>
                <a:schemeClr val="tx1"/>
              </a:solidFill>
              <a:latin typeface="Verdana" panose="020B0604030504040204"/>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L="255905" marR="0" lvl="0" indent="-25590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905" marR="0" lvl="0" indent="-1543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5" name="Shape 15" descr="Pearson Logo"/>
          <p:cNvPicPr preferRelativeResize="0"/>
          <p:nvPr/>
        </p:nvPicPr>
        <p:blipFill rotWithShape="1">
          <a:blip r:embed="rId3"/>
          <a:srcRect/>
          <a:stretch>
            <a:fillRect/>
          </a:stretch>
        </p:blipFill>
        <p:spPr>
          <a:xfrm>
            <a:off x="443972" y="6429709"/>
            <a:ext cx="917999" cy="279914"/>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85" r:id="rId1"/>
    <p:sldLayoutId id="2147483686"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L="255905" marR="0" lvl="0" indent="-25590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6.xml"/><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0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image" Target="../media/image16.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7.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8.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9.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0.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1.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2.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3.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4.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5.jpeg"/></Relationships>
</file>

<file path=ppt/slides/_rels/slide24.xml.rels><?xml version="1.0" encoding="UTF-8" standalone="yes"?>
<Relationships xmlns="http://schemas.openxmlformats.org/package/2006/relationships"><Relationship Id="rId5" Type="http://schemas.openxmlformats.org/officeDocument/2006/relationships/vmlDrawing" Target="../drawings/vmlDrawing2.vml"/><Relationship Id="rId4" Type="http://schemas.openxmlformats.org/officeDocument/2006/relationships/slideLayout" Target="../slideLayouts/slideLayout3.xml"/><Relationship Id="rId3" Type="http://schemas.openxmlformats.org/officeDocument/2006/relationships/image" Target="../media/image27.wmf"/><Relationship Id="rId2" Type="http://schemas.openxmlformats.org/officeDocument/2006/relationships/oleObject" Target="../embeddings/oleObject2.bin"/><Relationship Id="rId1" Type="http://schemas.openxmlformats.org/officeDocument/2006/relationships/image" Target="../media/image26.jpe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image" Target="../media/image28.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9.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1.jpe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2.jpeg"/></Relationships>
</file>

<file path=ppt/slides/_rels/slide33.xml.rels><?xml version="1.0" encoding="UTF-8" standalone="yes"?>
<Relationships xmlns="http://schemas.openxmlformats.org/package/2006/relationships"><Relationship Id="rId5" Type="http://schemas.openxmlformats.org/officeDocument/2006/relationships/vmlDrawing" Target="../drawings/vmlDrawing3.vml"/><Relationship Id="rId4" Type="http://schemas.openxmlformats.org/officeDocument/2006/relationships/slideLayout" Target="../slideLayouts/slideLayout21.xml"/><Relationship Id="rId3" Type="http://schemas.openxmlformats.org/officeDocument/2006/relationships/image" Target="../media/image34.png"/><Relationship Id="rId2" Type="http://schemas.openxmlformats.org/officeDocument/2006/relationships/image" Target="../media/image33.wmf"/><Relationship Id="rId1" Type="http://schemas.openxmlformats.org/officeDocument/2006/relationships/oleObject" Target="../embeddings/oleObject3.bin"/></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5.jpe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6.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7.jpe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38.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hyperlink" Target="http://gaia.cs.umass.edu/kurose_ross/interactive/" TargetMode="External"/><Relationship Id="rId1" Type="http://schemas.openxmlformats.org/officeDocument/2006/relationships/image" Target="../media/image39.jpe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0.jpe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1.jpe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2.jpe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3.jpeg"/></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4.jpe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0.xml"/><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5.jpe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6.jpeg"/></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7.jpeg"/></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8.png"/></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9.jpe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0.jpeg"/></Relationships>
</file>

<file path=ppt/slides/_rels/slide57.xml.rels><?xml version="1.0" encoding="UTF-8" standalone="yes"?>
<Relationships xmlns="http://schemas.openxmlformats.org/package/2006/relationships"><Relationship Id="rId5" Type="http://schemas.openxmlformats.org/officeDocument/2006/relationships/vmlDrawing" Target="../drawings/vmlDrawing4.vml"/><Relationship Id="rId4" Type="http://schemas.openxmlformats.org/officeDocument/2006/relationships/slideLayout" Target="../slideLayouts/slideLayout3.xml"/><Relationship Id="rId3" Type="http://schemas.openxmlformats.org/officeDocument/2006/relationships/image" Target="../media/image52.wmf"/><Relationship Id="rId2" Type="http://schemas.openxmlformats.org/officeDocument/2006/relationships/oleObject" Target="../embeddings/oleObject4.bin"/><Relationship Id="rId1" Type="http://schemas.openxmlformats.org/officeDocument/2006/relationships/image" Target="../media/image51.jpe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9.xml.rels><?xml version="1.0" encoding="UTF-8" standalone="yes"?>
<Relationships xmlns="http://schemas.openxmlformats.org/package/2006/relationships"><Relationship Id="rId5" Type="http://schemas.openxmlformats.org/officeDocument/2006/relationships/vmlDrawing" Target="../drawings/vmlDrawing5.vml"/><Relationship Id="rId4" Type="http://schemas.openxmlformats.org/officeDocument/2006/relationships/slideLayout" Target="../slideLayouts/slideLayout3.xml"/><Relationship Id="rId3" Type="http://schemas.openxmlformats.org/officeDocument/2006/relationships/image" Target="../media/image53.wmf"/><Relationship Id="rId2" Type="http://schemas.openxmlformats.org/officeDocument/2006/relationships/oleObject" Target="../embeddings/oleObject5.bin"/><Relationship Id="rId1" Type="http://schemas.openxmlformats.org/officeDocument/2006/relationships/image" Target="../media/image51.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jpeg"/></Relationships>
</file>

<file path=ppt/slides/_rels/slide60.xml.rels><?xml version="1.0" encoding="UTF-8" standalone="yes"?>
<Relationships xmlns="http://schemas.openxmlformats.org/package/2006/relationships"><Relationship Id="rId9" Type="http://schemas.openxmlformats.org/officeDocument/2006/relationships/vmlDrawing" Target="../drawings/vmlDrawing6.vml"/><Relationship Id="rId8" Type="http://schemas.openxmlformats.org/officeDocument/2006/relationships/slideLayout" Target="../slideLayouts/slideLayout26.xml"/><Relationship Id="rId7" Type="http://schemas.openxmlformats.org/officeDocument/2006/relationships/hyperlink" Target="http://gaia.cs.umass.edu/kurose_ross/interactive/" TargetMode="External"/><Relationship Id="rId6" Type="http://schemas.openxmlformats.org/officeDocument/2006/relationships/image" Target="../media/image56.wmf"/><Relationship Id="rId5" Type="http://schemas.openxmlformats.org/officeDocument/2006/relationships/oleObject" Target="../embeddings/oleObject8.bin"/><Relationship Id="rId4" Type="http://schemas.openxmlformats.org/officeDocument/2006/relationships/image" Target="../media/image55.wmf"/><Relationship Id="rId3" Type="http://schemas.openxmlformats.org/officeDocument/2006/relationships/oleObject" Target="../embeddings/oleObject7.bin"/><Relationship Id="rId2" Type="http://schemas.openxmlformats.org/officeDocument/2006/relationships/image" Target="../media/image54.wmf"/><Relationship Id="rId10" Type="http://schemas.openxmlformats.org/officeDocument/2006/relationships/notesSlide" Target="../notesSlides/notesSlide3.xml"/><Relationship Id="rId1" Type="http://schemas.openxmlformats.org/officeDocument/2006/relationships/oleObject" Target="../embeddings/oleObject6.bin"/></Relationships>
</file>

<file path=ppt/slides/_rels/slide61.xml.rels><?xml version="1.0" encoding="UTF-8" standalone="yes"?>
<Relationships xmlns="http://schemas.openxmlformats.org/package/2006/relationships"><Relationship Id="rId5" Type="http://schemas.openxmlformats.org/officeDocument/2006/relationships/vmlDrawing" Target="../drawings/vmlDrawing7.vml"/><Relationship Id="rId4" Type="http://schemas.openxmlformats.org/officeDocument/2006/relationships/slideLayout" Target="../slideLayouts/slideLayout20.xml"/><Relationship Id="rId3" Type="http://schemas.openxmlformats.org/officeDocument/2006/relationships/image" Target="../media/image58.wmf"/><Relationship Id="rId2" Type="http://schemas.openxmlformats.org/officeDocument/2006/relationships/oleObject" Target="../embeddings/oleObject9.bin"/><Relationship Id="rId1" Type="http://schemas.openxmlformats.org/officeDocument/2006/relationships/image" Target="../media/image57.jpeg"/></Relationships>
</file>

<file path=ppt/slides/_rels/slide62.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vmlDrawing" Target="../drawings/vmlDrawing8.vml"/><Relationship Id="rId3" Type="http://schemas.openxmlformats.org/officeDocument/2006/relationships/slideLayout" Target="../slideLayouts/slideLayout20.xml"/><Relationship Id="rId2" Type="http://schemas.openxmlformats.org/officeDocument/2006/relationships/image" Target="../media/image59.wmf"/><Relationship Id="rId1" Type="http://schemas.openxmlformats.org/officeDocument/2006/relationships/oleObject" Target="../embeddings/oleObject10.bin"/></Relationships>
</file>

<file path=ppt/slides/_rels/slide63.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vmlDrawing" Target="../drawings/vmlDrawing9.vml"/><Relationship Id="rId4" Type="http://schemas.openxmlformats.org/officeDocument/2006/relationships/slideLayout" Target="../slideLayouts/slideLayout19.xml"/><Relationship Id="rId3" Type="http://schemas.openxmlformats.org/officeDocument/2006/relationships/image" Target="../media/image60.wmf"/><Relationship Id="rId2" Type="http://schemas.openxmlformats.org/officeDocument/2006/relationships/oleObject" Target="../embeddings/oleObject11.bin"/><Relationship Id="rId1" Type="http://schemas.openxmlformats.org/officeDocument/2006/relationships/image" Target="../media/image57.jpeg"/></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image" Target="../media/image61.png"/></Relationships>
</file>

<file path=ppt/slides/_rels/slide65.xml.rels><?xml version="1.0" encoding="UTF-8" standalone="yes"?>
<Relationships xmlns="http://schemas.openxmlformats.org/package/2006/relationships"><Relationship Id="rId9" Type="http://schemas.openxmlformats.org/officeDocument/2006/relationships/image" Target="../media/image66.wmf"/><Relationship Id="rId8" Type="http://schemas.openxmlformats.org/officeDocument/2006/relationships/oleObject" Target="../embeddings/oleObject15.bin"/><Relationship Id="rId7" Type="http://schemas.openxmlformats.org/officeDocument/2006/relationships/image" Target="../media/image65.png"/><Relationship Id="rId6" Type="http://schemas.openxmlformats.org/officeDocument/2006/relationships/image" Target="../media/image64.wmf"/><Relationship Id="rId5" Type="http://schemas.openxmlformats.org/officeDocument/2006/relationships/oleObject" Target="../embeddings/oleObject14.bin"/><Relationship Id="rId4" Type="http://schemas.openxmlformats.org/officeDocument/2006/relationships/image" Target="../media/image63.wmf"/><Relationship Id="rId3" Type="http://schemas.openxmlformats.org/officeDocument/2006/relationships/oleObject" Target="../embeddings/oleObject13.bin"/><Relationship Id="rId2" Type="http://schemas.openxmlformats.org/officeDocument/2006/relationships/image" Target="../media/image62.wmf"/><Relationship Id="rId14" Type="http://schemas.openxmlformats.org/officeDocument/2006/relationships/vmlDrawing" Target="../drawings/vmlDrawing10.vml"/><Relationship Id="rId13" Type="http://schemas.openxmlformats.org/officeDocument/2006/relationships/slideLayout" Target="../slideLayouts/slideLayout21.xml"/><Relationship Id="rId12" Type="http://schemas.openxmlformats.org/officeDocument/2006/relationships/image" Target="../media/image68.wmf"/><Relationship Id="rId11" Type="http://schemas.openxmlformats.org/officeDocument/2006/relationships/oleObject" Target="../embeddings/oleObject16.bin"/><Relationship Id="rId10" Type="http://schemas.openxmlformats.org/officeDocument/2006/relationships/image" Target="../media/image67.png"/><Relationship Id="rId1" Type="http://schemas.openxmlformats.org/officeDocument/2006/relationships/oleObject" Target="../embeddings/oleObject12.bin"/></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9.png"/></Relationships>
</file>

<file path=ppt/slides/_rels/slide67.xml.rels><?xml version="1.0" encoding="UTF-8" standalone="yes"?>
<Relationships xmlns="http://schemas.openxmlformats.org/package/2006/relationships"><Relationship Id="rId4" Type="http://schemas.openxmlformats.org/officeDocument/2006/relationships/slideLayout" Target="../slideLayouts/slideLayout19.xml"/><Relationship Id="rId3" Type="http://schemas.openxmlformats.org/officeDocument/2006/relationships/hyperlink" Target="http://www.traceroute.org/" TargetMode="External"/><Relationship Id="rId2" Type="http://schemas.openxmlformats.org/officeDocument/2006/relationships/image" Target="../media/image70.jpeg"/><Relationship Id="rId1" Type="http://schemas.openxmlformats.org/officeDocument/2006/relationships/hyperlink" Target="http://www.eurecom.fr/en" TargetMode="External"/></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1.jpeg"/></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2.jpeg"/></Relationships>
</file>

<file path=ppt/slides/_rels/slide7.xml.rels><?xml version="1.0" encoding="UTF-8" standalone="yes"?>
<Relationships xmlns="http://schemas.openxmlformats.org/package/2006/relationships"><Relationship Id="rId9" Type="http://schemas.openxmlformats.org/officeDocument/2006/relationships/image" Target="../media/image14.jpeg"/><Relationship Id="rId8" Type="http://schemas.openxmlformats.org/officeDocument/2006/relationships/image" Target="../media/image13.emf"/><Relationship Id="rId7" Type="http://schemas.openxmlformats.org/officeDocument/2006/relationships/image" Target="../media/image12.png"/><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oleObject" Target="../embeddings/oleObject1.bin"/><Relationship Id="rId2" Type="http://schemas.openxmlformats.org/officeDocument/2006/relationships/hyperlink" Target="http://10.237.69.138:15871/cgi-bin/blockpage.cgi?ws-session=18446744073237365103" TargetMode="External"/><Relationship Id="rId11" Type="http://schemas.openxmlformats.org/officeDocument/2006/relationships/vmlDrawing" Target="../drawings/vmlDrawing1.vml"/><Relationship Id="rId10" Type="http://schemas.openxmlformats.org/officeDocument/2006/relationships/slideLayout" Target="../slideLayouts/slideLayout2.xml"/><Relationship Id="rId1" Type="http://schemas.openxmlformats.org/officeDocument/2006/relationships/image" Target="../media/image8.jpeg"/></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image" Target="../media/image74.jpeg"/><Relationship Id="rId1" Type="http://schemas.openxmlformats.org/officeDocument/2006/relationships/image" Target="../media/image73.jpeg"/></Relationships>
</file>

<file path=ppt/slides/_rels/slide71.xml.rels><?xml version="1.0" encoding="UTF-8" standalone="yes"?>
<Relationships xmlns="http://schemas.openxmlformats.org/package/2006/relationships"><Relationship Id="rId6" Type="http://schemas.openxmlformats.org/officeDocument/2006/relationships/vmlDrawing" Target="../drawings/vmlDrawing11.vml"/><Relationship Id="rId5" Type="http://schemas.openxmlformats.org/officeDocument/2006/relationships/slideLayout" Target="../slideLayouts/slideLayout20.xml"/><Relationship Id="rId4" Type="http://schemas.openxmlformats.org/officeDocument/2006/relationships/hyperlink" Target="http://gaia.cs.umass.edu/kurose_ross/interactive/" TargetMode="External"/><Relationship Id="rId3" Type="http://schemas.openxmlformats.org/officeDocument/2006/relationships/image" Target="../media/image76.jpeg"/><Relationship Id="rId2" Type="http://schemas.openxmlformats.org/officeDocument/2006/relationships/image" Target="../media/image75.wmf"/><Relationship Id="rId1" Type="http://schemas.openxmlformats.org/officeDocument/2006/relationships/oleObject" Target="../embeddings/oleObject17.bin"/></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7.jpeg"/></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8.jpe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79.jpeg"/></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0.jpeg"/></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1.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5.jpe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20.xml"/><Relationship Id="rId1" Type="http://schemas.openxmlformats.org/officeDocument/2006/relationships/image" Target="../media/image82.jpe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image" Target="../media/image83.jpeg"/></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image" Target="../media/image84.jpeg"/></Relationships>
</file>

<file path=ppt/slides/_rels/slide85.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image" Target="../media/image85.jpe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6.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5.jpe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86396"/>
            <a:ext cx="8363663" cy="1024714"/>
          </a:xfrm>
        </p:spPr>
        <p:txBody>
          <a:bodyPr anchor="ctr"/>
          <a:lstStyle/>
          <a:p>
            <a:pPr>
              <a:buSzPct val="100000"/>
            </a:pPr>
            <a:r>
              <a:rPr lang="en-US" altLang="en-US" dirty="0">
                <a:solidFill>
                  <a:schemeClr val="tx2"/>
                </a:solidFill>
                <a:latin typeface="Times New Roman" panose="02020603050405020304" pitchFamily="18" charset="0"/>
                <a:ea typeface="Arial" panose="020B0604020202020204"/>
                <a:cs typeface="Times New Roman" panose="02020603050405020304" pitchFamily="18" charset="0"/>
                <a:sym typeface="Arial" panose="020B0604020202020204"/>
              </a:rPr>
              <a:t>Computer Networking: A Top Down Approach</a:t>
            </a:r>
            <a:endParaRPr lang="en-US" dirty="0">
              <a:solidFill>
                <a:schemeClr val="tx2"/>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3" name="Text Placeholder 2"/>
          <p:cNvSpPr>
            <a:spLocks noGrp="1"/>
          </p:cNvSpPr>
          <p:nvPr>
            <p:ph type="body" idx="1"/>
          </p:nvPr>
        </p:nvSpPr>
        <p:spPr>
          <a:xfrm>
            <a:off x="457200" y="1252675"/>
            <a:ext cx="8363662" cy="440017"/>
          </a:xfrm>
        </p:spPr>
        <p:txBody>
          <a:bodyPr/>
          <a:lstStyle/>
          <a:p>
            <a:r>
              <a:rPr lang="en-US" dirty="0" smtClean="0">
                <a:solidFill>
                  <a:schemeClr val="tx2"/>
                </a:solidFill>
                <a:latin typeface="+mn-lt"/>
              </a:rPr>
              <a:t>Seventh Edition</a:t>
            </a:r>
            <a:endParaRPr lang="en-US" dirty="0">
              <a:solidFill>
                <a:schemeClr val="tx2"/>
              </a:solidFill>
              <a:latin typeface="+mn-lt"/>
            </a:endParaRPr>
          </a:p>
        </p:txBody>
      </p:sp>
      <p:sp>
        <p:nvSpPr>
          <p:cNvPr id="4" name="Text Placeholder 3"/>
          <p:cNvSpPr>
            <a:spLocks noGrp="1"/>
          </p:cNvSpPr>
          <p:nvPr>
            <p:ph type="body" idx="2"/>
          </p:nvPr>
        </p:nvSpPr>
        <p:spPr>
          <a:xfrm>
            <a:off x="4876800" y="2285999"/>
            <a:ext cx="3657600" cy="739083"/>
          </a:xfrm>
        </p:spPr>
        <p:txBody>
          <a:bodyPr/>
          <a:lstStyle/>
          <a:p>
            <a:pPr lvl="0" algn="ctr"/>
            <a:r>
              <a:rPr lang="en-US" b="1" dirty="0" smtClean="0">
                <a:latin typeface="+mn-lt"/>
              </a:rPr>
              <a:t>Chapter 1</a:t>
            </a:r>
            <a:endParaRPr lang="en-US" b="1" dirty="0">
              <a:latin typeface="+mn-lt"/>
            </a:endParaRPr>
          </a:p>
        </p:txBody>
      </p:sp>
      <p:sp>
        <p:nvSpPr>
          <p:cNvPr id="5" name="Text Placeholder 4"/>
          <p:cNvSpPr>
            <a:spLocks noGrp="1"/>
          </p:cNvSpPr>
          <p:nvPr>
            <p:ph type="body" idx="3"/>
          </p:nvPr>
        </p:nvSpPr>
        <p:spPr>
          <a:xfrm>
            <a:off x="4876800" y="3114461"/>
            <a:ext cx="3657600" cy="652469"/>
          </a:xfrm>
        </p:spPr>
        <p:txBody>
          <a:bodyPr/>
          <a:lstStyle/>
          <a:p>
            <a:pPr algn="ctr" eaLnBrk="1" hangingPunct="1"/>
            <a:r>
              <a:rPr lang="en-US" altLang="en-US" dirty="0">
                <a:solidFill>
                  <a:schemeClr val="tx1"/>
                </a:solidFill>
                <a:latin typeface="+mn-lt"/>
              </a:rPr>
              <a:t>Introduction</a:t>
            </a:r>
            <a:endParaRPr lang="en-US" altLang="en-US" dirty="0">
              <a:solidFill>
                <a:schemeClr val="tx1"/>
              </a:solidFill>
              <a:latin typeface="+mn-lt"/>
            </a:endParaRPr>
          </a:p>
        </p:txBody>
      </p:sp>
      <p:pic>
        <p:nvPicPr>
          <p:cNvPr id="9" name="Picture 1" descr="Front Cover: Computer Networking: A Top Down Approach Seventh Edition by Kurose and Ross."/>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702056" y="1806237"/>
            <a:ext cx="3621420" cy="4515437"/>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Lst>
        </p:spPr>
      </p:pic>
      <p:sp>
        <p:nvSpPr>
          <p:cNvPr id="6" name="Text Placeholder 5"/>
          <p:cNvSpPr>
            <a:spLocks noGrp="1"/>
          </p:cNvSpPr>
          <p:nvPr>
            <p:ph type="body" idx="13"/>
          </p:nvPr>
        </p:nvSpPr>
        <p:spPr>
          <a:xfrm>
            <a:off x="2670048" y="6449931"/>
            <a:ext cx="6089854" cy="231285"/>
          </a:xfrm>
        </p:spPr>
        <p:txBody>
          <a:bodyPr anchor="ctr"/>
          <a:lstStyle/>
          <a:p>
            <a:pPr algn="r"/>
            <a:r>
              <a:rPr lang="en-US" altLang="en-US" sz="1200" dirty="0">
                <a:solidFill>
                  <a:schemeClr val="tx1"/>
                </a:solidFill>
                <a:latin typeface="Verdana" panose="020B0604030504040204"/>
                <a:ea typeface="Verdana" panose="020B0604030504040204" pitchFamily="34" charset="0"/>
                <a:cs typeface="Verdana" panose="020B0604030504040204" pitchFamily="34" charset="0"/>
              </a:rPr>
              <a:t>Copyright © </a:t>
            </a:r>
            <a:r>
              <a:rPr lang="en-US" altLang="en-US" sz="1200" dirty="0" smtClean="0">
                <a:solidFill>
                  <a:schemeClr val="tx1"/>
                </a:solidFill>
                <a:latin typeface="Verdana" panose="020B0604030504040204"/>
                <a:ea typeface="Verdana" panose="020B0604030504040204" pitchFamily="34" charset="0"/>
                <a:cs typeface="Verdana" panose="020B0604030504040204" pitchFamily="34" charset="0"/>
              </a:rPr>
              <a:t>2017, 2013, 2010 Pearson </a:t>
            </a:r>
            <a:r>
              <a:rPr lang="en-US" altLang="en-US" sz="1200" dirty="0">
                <a:solidFill>
                  <a:schemeClr val="tx1"/>
                </a:solidFill>
                <a:latin typeface="Verdana" panose="020B0604030504040204"/>
                <a:ea typeface="Verdana" panose="020B0604030504040204" pitchFamily="34" charset="0"/>
                <a:cs typeface="Verdana" panose="020B0604030504040204" pitchFamily="34" charset="0"/>
              </a:rPr>
              <a:t>Education, Inc. All Rights </a:t>
            </a:r>
            <a:r>
              <a:rPr lang="en-US" altLang="en-US" sz="1200" dirty="0" smtClean="0">
                <a:solidFill>
                  <a:schemeClr val="tx1"/>
                </a:solidFill>
                <a:latin typeface="Verdana" panose="020B0604030504040204"/>
                <a:ea typeface="Verdana" panose="020B0604030504040204" pitchFamily="34" charset="0"/>
                <a:cs typeface="Verdana" panose="020B0604030504040204" pitchFamily="34" charset="0"/>
              </a:rPr>
              <a:t>Reserved</a:t>
            </a:r>
            <a:endParaRPr lang="en-US" altLang="en-US" sz="1200" dirty="0">
              <a:solidFill>
                <a:schemeClr val="tx1"/>
              </a:solidFill>
              <a:latin typeface="Verdana" panose="020B0604030504040204"/>
              <a:ea typeface="Verdana" panose="020B0604030504040204" pitchFamily="34" charset="0"/>
              <a:cs typeface="Verdana" panose="020B0604030504040204" pitchFamily="34" charset="0"/>
            </a:endParaRPr>
          </a:p>
        </p:txBody>
      </p:sp>
      <p:sp>
        <p:nvSpPr>
          <p:cNvPr id="7" name="TextBox 6"/>
          <p:cNvSpPr txBox="1"/>
          <p:nvPr/>
        </p:nvSpPr>
        <p:spPr>
          <a:xfrm>
            <a:off x="5705061" y="3896139"/>
            <a:ext cx="2643809" cy="830997"/>
          </a:xfrm>
          <a:prstGeom prst="rect">
            <a:avLst/>
          </a:prstGeom>
          <a:noFill/>
        </p:spPr>
        <p:txBody>
          <a:bodyPr wrap="square" rtlCol="0">
            <a:spAutoFit/>
          </a:bodyPr>
          <a:lstStyle/>
          <a:p>
            <a:r>
              <a:rPr lang="en-US" sz="1200" dirty="0">
                <a:solidFill>
                  <a:schemeClr val="bg1"/>
                </a:solidFill>
                <a:latin typeface="+mn-lt"/>
              </a:rPr>
              <a:t>Slides in this presentation contain hyperlinks. JAWS users should be able to get a list of links by using INSERT+F7</a:t>
            </a:r>
            <a:endParaRPr lang="en-US" sz="1200" dirty="0">
              <a:solidFill>
                <a:schemeClr val="bg1"/>
              </a:solidFill>
              <a:latin typeface="+mn-l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ea typeface="MS PGothic" panose="020B0600070205080204" charset="-128"/>
              </a:rPr>
              <a:t>What’s </a:t>
            </a:r>
            <a:r>
              <a:rPr lang="en-US" altLang="en-US" dirty="0">
                <a:ea typeface="MS PGothic" panose="020B0600070205080204" charset="-128"/>
              </a:rPr>
              <a:t>a Protocol</a:t>
            </a:r>
            <a:r>
              <a:rPr lang="en-US" altLang="en-US" dirty="0" smtClean="0">
                <a:ea typeface="MS PGothic" panose="020B0600070205080204" charset="-128"/>
              </a:rPr>
              <a:t>? </a:t>
            </a:r>
            <a:r>
              <a:rPr lang="en-US" altLang="en-US" sz="2000" b="0" dirty="0" smtClean="0">
                <a:ea typeface="MS PGothic" panose="020B0600070205080204" charset="-128"/>
              </a:rPr>
              <a:t>(1 of 2)</a:t>
            </a:r>
            <a:endParaRPr lang="en-US" sz="2000" b="0" dirty="0"/>
          </a:p>
        </p:txBody>
      </p:sp>
      <p:sp>
        <p:nvSpPr>
          <p:cNvPr id="4" name="Content Placeholder 3"/>
          <p:cNvSpPr>
            <a:spLocks noGrp="1"/>
          </p:cNvSpPr>
          <p:nvPr>
            <p:ph idx="1"/>
          </p:nvPr>
        </p:nvSpPr>
        <p:spPr>
          <a:xfrm>
            <a:off x="457199" y="1600198"/>
            <a:ext cx="3788229" cy="3951515"/>
          </a:xfrm>
        </p:spPr>
        <p:txBody>
          <a:bodyPr/>
          <a:lstStyle/>
          <a:p>
            <a:pPr marL="0" indent="0" eaLnBrk="1" hangingPunct="1">
              <a:buFont typeface="Wingdings" panose="05000000000000000000" pitchFamily="2" charset="2"/>
              <a:buNone/>
            </a:pPr>
            <a:r>
              <a:rPr lang="en-US" altLang="en-US" sz="2200" b="1" dirty="0">
                <a:solidFill>
                  <a:schemeClr val="tx1"/>
                </a:solidFill>
                <a:latin typeface="+mn-lt"/>
                <a:ea typeface="MS PGothic" panose="020B0600070205080204" charset="-128"/>
              </a:rPr>
              <a:t>human protocols:</a:t>
            </a:r>
            <a:endParaRPr lang="en-US" altLang="en-US" sz="2200" b="1" dirty="0">
              <a:solidFill>
                <a:schemeClr val="tx1"/>
              </a:solidFill>
              <a:latin typeface="+mn-lt"/>
              <a:ea typeface="MS PGothic" panose="020B0600070205080204" charset="-128"/>
            </a:endParaRPr>
          </a:p>
          <a:p>
            <a:pPr indent="-255905" eaLnBrk="1" hangingPunct="1"/>
            <a:r>
              <a:rPr lang="en-US" altLang="ja-JP" sz="2200" dirty="0" smtClean="0">
                <a:latin typeface="+mn-lt"/>
                <a:ea typeface="MS PGothic" panose="020B0600070205080204" charset="-128"/>
              </a:rPr>
              <a:t>“what’s </a:t>
            </a:r>
            <a:r>
              <a:rPr lang="en-US" altLang="ja-JP" sz="2200" dirty="0">
                <a:latin typeface="+mn-lt"/>
                <a:ea typeface="MS PGothic" panose="020B0600070205080204" charset="-128"/>
              </a:rPr>
              <a:t>the time</a:t>
            </a:r>
            <a:r>
              <a:rPr lang="en-US" altLang="ja-JP" sz="2200" dirty="0" smtClean="0">
                <a:latin typeface="+mn-lt"/>
                <a:ea typeface="MS PGothic" panose="020B0600070205080204" charset="-128"/>
              </a:rPr>
              <a:t>?”</a:t>
            </a:r>
            <a:endParaRPr lang="en-US" altLang="ja-JP" sz="2200" dirty="0">
              <a:latin typeface="+mn-lt"/>
              <a:ea typeface="MS PGothic" panose="020B0600070205080204" charset="-128"/>
            </a:endParaRPr>
          </a:p>
          <a:p>
            <a:pPr indent="-255905" eaLnBrk="1" hangingPunct="1"/>
            <a:r>
              <a:rPr lang="en-US" altLang="ja-JP" sz="2200" dirty="0" smtClean="0">
                <a:latin typeface="+mn-lt"/>
                <a:ea typeface="MS PGothic" panose="020B0600070205080204" charset="-128"/>
              </a:rPr>
              <a:t>“I </a:t>
            </a:r>
            <a:r>
              <a:rPr lang="en-US" altLang="ja-JP" sz="2200" dirty="0">
                <a:latin typeface="+mn-lt"/>
                <a:ea typeface="MS PGothic" panose="020B0600070205080204" charset="-128"/>
              </a:rPr>
              <a:t>have a </a:t>
            </a:r>
            <a:r>
              <a:rPr lang="en-US" altLang="ja-JP" sz="2200" dirty="0" smtClean="0">
                <a:latin typeface="+mn-lt"/>
                <a:ea typeface="MS PGothic" panose="020B0600070205080204" charset="-128"/>
              </a:rPr>
              <a:t>question”</a:t>
            </a:r>
            <a:endParaRPr lang="en-US" altLang="ja-JP" sz="2200" dirty="0">
              <a:latin typeface="+mn-lt"/>
              <a:ea typeface="MS PGothic" panose="020B0600070205080204" charset="-128"/>
            </a:endParaRPr>
          </a:p>
          <a:p>
            <a:pPr indent="-255905" eaLnBrk="1" hangingPunct="1"/>
            <a:r>
              <a:rPr lang="en-US" altLang="en-US" sz="2200" dirty="0" smtClean="0">
                <a:latin typeface="+mn-lt"/>
                <a:ea typeface="MS PGothic" panose="020B0600070205080204" charset="-128"/>
              </a:rPr>
              <a:t>introductions</a:t>
            </a:r>
            <a:endParaRPr lang="en-US" altLang="en-US" sz="2200" dirty="0">
              <a:latin typeface="+mn-lt"/>
              <a:ea typeface="Arial" panose="020B0604020202020204" pitchFamily="34" charset="0"/>
            </a:endParaRPr>
          </a:p>
          <a:p>
            <a:pPr eaLnBrk="1" hangingPunct="1">
              <a:buFont typeface="Wingdings" panose="05000000000000000000" pitchFamily="2" charset="2"/>
              <a:buNone/>
            </a:pPr>
            <a:r>
              <a:rPr lang="en-US" altLang="en-US" sz="2200" dirty="0">
                <a:latin typeface="+mn-lt"/>
                <a:ea typeface="MS PGothic" panose="020B0600070205080204" charset="-128"/>
              </a:rPr>
              <a:t>… specific messages sent</a:t>
            </a:r>
            <a:endParaRPr lang="en-US" altLang="en-US" sz="2200" dirty="0">
              <a:latin typeface="+mn-lt"/>
              <a:ea typeface="MS PGothic" panose="020B0600070205080204" charset="-128"/>
            </a:endParaRPr>
          </a:p>
          <a:p>
            <a:pPr eaLnBrk="1" hangingPunct="1">
              <a:buFont typeface="Wingdings" panose="05000000000000000000" pitchFamily="2" charset="2"/>
              <a:buNone/>
            </a:pPr>
            <a:r>
              <a:rPr lang="en-US" altLang="en-US" sz="2200" dirty="0">
                <a:latin typeface="+mn-lt"/>
                <a:ea typeface="MS PGothic" panose="020B0600070205080204" charset="-128"/>
              </a:rPr>
              <a:t>… specific actions taken when messages received, or other </a:t>
            </a:r>
            <a:r>
              <a:rPr lang="en-US" altLang="en-US" sz="2200" dirty="0" smtClean="0">
                <a:latin typeface="+mn-lt"/>
                <a:ea typeface="MS PGothic" panose="020B0600070205080204" charset="-128"/>
              </a:rPr>
              <a:t>events</a:t>
            </a:r>
            <a:endParaRPr lang="en-US" sz="2200" dirty="0">
              <a:latin typeface="+mn-lt"/>
            </a:endParaRPr>
          </a:p>
        </p:txBody>
      </p:sp>
      <p:sp>
        <p:nvSpPr>
          <p:cNvPr id="5" name="Content Placeholder 4"/>
          <p:cNvSpPr>
            <a:spLocks noGrp="1"/>
          </p:cNvSpPr>
          <p:nvPr>
            <p:ph idx="13"/>
          </p:nvPr>
        </p:nvSpPr>
        <p:spPr>
          <a:xfrm>
            <a:off x="4359729" y="1600199"/>
            <a:ext cx="4343591" cy="2024744"/>
          </a:xfrm>
        </p:spPr>
        <p:txBody>
          <a:bodyPr/>
          <a:lstStyle/>
          <a:p>
            <a:pPr eaLnBrk="1" hangingPunct="1">
              <a:buFont typeface="Wingdings" panose="05000000000000000000" charset="0"/>
              <a:buNone/>
              <a:defRPr/>
            </a:pPr>
            <a:r>
              <a:rPr lang="en-US" sz="2200" b="1" dirty="0">
                <a:solidFill>
                  <a:schemeClr val="tx1"/>
                </a:solidFill>
                <a:latin typeface="+mn-lt"/>
              </a:rPr>
              <a:t>network protocols:</a:t>
            </a:r>
            <a:endParaRPr lang="en-US" sz="2200" b="1" dirty="0">
              <a:solidFill>
                <a:schemeClr val="tx1"/>
              </a:solidFill>
              <a:latin typeface="+mn-lt"/>
            </a:endParaRPr>
          </a:p>
          <a:p>
            <a:pPr marL="255905" indent="-255905">
              <a:defRPr/>
            </a:pPr>
            <a:r>
              <a:rPr lang="en-US" sz="2200" dirty="0">
                <a:latin typeface="+mn-lt"/>
              </a:rPr>
              <a:t>machines rather than humans</a:t>
            </a:r>
            <a:endParaRPr lang="en-US" sz="2200" dirty="0">
              <a:latin typeface="+mn-lt"/>
            </a:endParaRPr>
          </a:p>
          <a:p>
            <a:pPr marL="255905" indent="-255905">
              <a:defRPr/>
            </a:pPr>
            <a:r>
              <a:rPr lang="en-US" sz="2200" dirty="0">
                <a:latin typeface="+mn-lt"/>
              </a:rPr>
              <a:t>all communication activity in Internet governed by protocols</a:t>
            </a:r>
            <a:endParaRPr lang="en-US" sz="2200" dirty="0">
              <a:latin typeface="+mn-lt"/>
            </a:endParaRPr>
          </a:p>
        </p:txBody>
      </p:sp>
      <p:sp>
        <p:nvSpPr>
          <p:cNvPr id="6" name="Content Placeholder 5"/>
          <p:cNvSpPr>
            <a:spLocks noGrp="1"/>
          </p:cNvSpPr>
          <p:nvPr>
            <p:ph idx="14"/>
          </p:nvPr>
        </p:nvSpPr>
        <p:spPr>
          <a:xfrm>
            <a:off x="4452730" y="3898977"/>
            <a:ext cx="4250591" cy="1875658"/>
          </a:xfrm>
        </p:spPr>
        <p:txBody>
          <a:bodyPr/>
          <a:lstStyle/>
          <a:p>
            <a:pPr marL="0" indent="0">
              <a:buNone/>
            </a:pPr>
            <a:r>
              <a:rPr lang="en-US" altLang="en-US" sz="2200" b="1" dirty="0">
                <a:solidFill>
                  <a:schemeClr val="tx1"/>
                </a:solidFill>
                <a:latin typeface="+mn-lt"/>
              </a:rPr>
              <a:t>protocols</a:t>
            </a:r>
            <a:r>
              <a:rPr lang="en-US" altLang="en-US" sz="2200" dirty="0">
                <a:solidFill>
                  <a:schemeClr val="tx1"/>
                </a:solidFill>
                <a:latin typeface="+mn-lt"/>
              </a:rPr>
              <a:t> define </a:t>
            </a:r>
            <a:r>
              <a:rPr lang="en-US" altLang="en-US" sz="2200" b="1" dirty="0">
                <a:solidFill>
                  <a:schemeClr val="tx1"/>
                </a:solidFill>
                <a:latin typeface="+mn-lt"/>
              </a:rPr>
              <a:t>format</a:t>
            </a:r>
            <a:r>
              <a:rPr lang="en-US" altLang="en-US" sz="2200" dirty="0">
                <a:solidFill>
                  <a:schemeClr val="tx1"/>
                </a:solidFill>
                <a:latin typeface="+mn-lt"/>
              </a:rPr>
              <a:t>, </a:t>
            </a:r>
            <a:r>
              <a:rPr lang="en-US" altLang="en-US" sz="2200" b="1" dirty="0">
                <a:solidFill>
                  <a:schemeClr val="tx1"/>
                </a:solidFill>
                <a:latin typeface="+mn-lt"/>
              </a:rPr>
              <a:t>order</a:t>
            </a:r>
            <a:r>
              <a:rPr lang="en-US" altLang="en-US" sz="2200" dirty="0">
                <a:solidFill>
                  <a:schemeClr val="tx1"/>
                </a:solidFill>
                <a:latin typeface="+mn-lt"/>
              </a:rPr>
              <a:t> of </a:t>
            </a:r>
            <a:r>
              <a:rPr lang="en-US" altLang="en-US" sz="2200" b="1" dirty="0">
                <a:solidFill>
                  <a:schemeClr val="tx1"/>
                </a:solidFill>
                <a:latin typeface="+mn-lt"/>
              </a:rPr>
              <a:t>messages sent and received</a:t>
            </a:r>
            <a:r>
              <a:rPr lang="en-US" altLang="en-US" sz="2200" dirty="0">
                <a:solidFill>
                  <a:schemeClr val="tx1"/>
                </a:solidFill>
                <a:latin typeface="+mn-lt"/>
              </a:rPr>
              <a:t> </a:t>
            </a:r>
            <a:r>
              <a:rPr lang="en-US" altLang="en-US" sz="2200" dirty="0" smtClean="0">
                <a:solidFill>
                  <a:schemeClr val="tx1"/>
                </a:solidFill>
                <a:latin typeface="+mn-lt"/>
              </a:rPr>
              <a:t>among </a:t>
            </a:r>
            <a:r>
              <a:rPr lang="en-US" altLang="en-US" sz="2200" dirty="0">
                <a:solidFill>
                  <a:schemeClr val="tx1"/>
                </a:solidFill>
                <a:latin typeface="+mn-lt"/>
              </a:rPr>
              <a:t>network entities, and </a:t>
            </a:r>
            <a:r>
              <a:rPr lang="en-US" altLang="en-US" sz="2200" b="1" dirty="0">
                <a:solidFill>
                  <a:schemeClr val="tx1"/>
                </a:solidFill>
                <a:latin typeface="+mn-lt"/>
              </a:rPr>
              <a:t>actions taken</a:t>
            </a:r>
            <a:r>
              <a:rPr lang="en-US" altLang="en-US" sz="2200" dirty="0">
                <a:solidFill>
                  <a:schemeClr val="tx1"/>
                </a:solidFill>
                <a:latin typeface="+mn-lt"/>
              </a:rPr>
              <a:t> on </a:t>
            </a:r>
            <a:r>
              <a:rPr lang="en-US" altLang="en-US" sz="2200" dirty="0" smtClean="0">
                <a:solidFill>
                  <a:schemeClr val="tx1"/>
                </a:solidFill>
                <a:latin typeface="+mn-lt"/>
              </a:rPr>
              <a:t>message transmission</a:t>
            </a:r>
            <a:r>
              <a:rPr lang="en-US" altLang="en-US" sz="2200" dirty="0">
                <a:solidFill>
                  <a:schemeClr val="tx1"/>
                </a:solidFill>
                <a:latin typeface="+mn-lt"/>
              </a:rPr>
              <a:t>, </a:t>
            </a:r>
            <a:r>
              <a:rPr lang="en-US" altLang="en-US" sz="2200" dirty="0" smtClean="0">
                <a:solidFill>
                  <a:schemeClr val="tx1"/>
                </a:solidFill>
                <a:latin typeface="+mn-lt"/>
              </a:rPr>
              <a:t>receipt</a:t>
            </a:r>
            <a:endParaRPr lang="en-US" sz="2200" dirty="0">
              <a:solidFill>
                <a:schemeClr val="tx1"/>
              </a:solidFill>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lt2"/>
                </a:solidFill>
              </a:rPr>
              <a:t>Copyright</a:t>
            </a:r>
            <a:endParaRPr lang="en-US" dirty="0"/>
          </a:p>
        </p:txBody>
      </p:sp>
      <p:pic>
        <p:nvPicPr>
          <p:cNvPr id="4"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1"/>
          <a:srcRect/>
          <a:stretch>
            <a:fillRect/>
          </a:stretch>
        </p:blipFill>
        <p:spPr bwMode="auto">
          <a:xfrm>
            <a:off x="767157" y="2310096"/>
            <a:ext cx="7423150" cy="24384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ea typeface="MS PGothic" panose="020B0600070205080204" charset="-128"/>
              </a:rPr>
              <a:t>What’s </a:t>
            </a:r>
            <a:r>
              <a:rPr lang="en-US" altLang="en-US" dirty="0">
                <a:ea typeface="MS PGothic" panose="020B0600070205080204" charset="-128"/>
              </a:rPr>
              <a:t>a Protocol</a:t>
            </a:r>
            <a:r>
              <a:rPr lang="en-US" altLang="en-US" dirty="0" smtClean="0">
                <a:ea typeface="MS PGothic" panose="020B0600070205080204" charset="-128"/>
              </a:rPr>
              <a:t>? </a:t>
            </a:r>
            <a:r>
              <a:rPr lang="en-US" altLang="en-US" sz="2000" b="0" dirty="0" smtClean="0">
                <a:ea typeface="MS PGothic" panose="020B0600070205080204" charset="-128"/>
              </a:rPr>
              <a:t>(2 of 2)</a:t>
            </a:r>
            <a:endParaRPr lang="en-US" sz="2000" b="0" dirty="0"/>
          </a:p>
        </p:txBody>
      </p:sp>
      <p:sp>
        <p:nvSpPr>
          <p:cNvPr id="3" name="Content Placeholder 2"/>
          <p:cNvSpPr>
            <a:spLocks noGrp="1"/>
          </p:cNvSpPr>
          <p:nvPr>
            <p:ph idx="1"/>
          </p:nvPr>
        </p:nvSpPr>
        <p:spPr>
          <a:xfrm>
            <a:off x="457200" y="1600200"/>
            <a:ext cx="8229600" cy="457200"/>
          </a:xfrm>
        </p:spPr>
        <p:txBody>
          <a:bodyPr/>
          <a:lstStyle/>
          <a:p>
            <a:pPr marL="0" indent="0">
              <a:buNone/>
            </a:pPr>
            <a:r>
              <a:rPr lang="en-US" altLang="en-US" sz="2400" dirty="0">
                <a:latin typeface="+mn-lt"/>
                <a:ea typeface="MS PGothic" panose="020B0600070205080204" charset="-128"/>
              </a:rPr>
              <a:t>A </a:t>
            </a:r>
            <a:r>
              <a:rPr lang="en-US" altLang="en-US" sz="2400" dirty="0" smtClean="0">
                <a:latin typeface="+mn-lt"/>
                <a:ea typeface="MS PGothic" panose="020B0600070205080204" charset="-128"/>
              </a:rPr>
              <a:t>human protocol and a computer network protocol:</a:t>
            </a:r>
            <a:endParaRPr lang="en-US" sz="2400" dirty="0">
              <a:latin typeface="+mn-lt"/>
            </a:endParaRPr>
          </a:p>
        </p:txBody>
      </p:sp>
      <p:pic>
        <p:nvPicPr>
          <p:cNvPr id="8" name="Picture 7" descr="2 similar models compare human and computer network protocol. Each model has 2 components, 2 humans or 2 computers respectively. A vertical arrow, time, draws down from each component. There are 4 zig zag arrows bouncing from 1 vertical time line to the next in each model. Model 1, humans. 2 humans face each other. The first arrow begins at the first human. 1, hi. 2, hi. 3, got the time? 4, 2 o clock. Model 2. 2 computers face each other. The first arrow begins at the first computer. 1, T C P connection request. 2, T C P connection reply. 3, G E T h t t p colon forward slash forward slash w w w dot pearson higher ed dot com forward slash c s hyphen resources forward slash. 4, left angle bracket file right angle bracket."/>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284249" y="2340633"/>
            <a:ext cx="4575503" cy="3107469"/>
          </a:xfrm>
          <a:prstGeom prst="rect">
            <a:avLst/>
          </a:prstGeom>
        </p:spPr>
      </p:pic>
      <p:sp>
        <p:nvSpPr>
          <p:cNvPr id="7" name="Content Placeholder 6"/>
          <p:cNvSpPr>
            <a:spLocks noGrp="1"/>
          </p:cNvSpPr>
          <p:nvPr>
            <p:ph idx="13"/>
          </p:nvPr>
        </p:nvSpPr>
        <p:spPr>
          <a:xfrm>
            <a:off x="457200" y="5731336"/>
            <a:ext cx="8229600" cy="522512"/>
          </a:xfrm>
        </p:spPr>
        <p:txBody>
          <a:bodyPr/>
          <a:lstStyle/>
          <a:p>
            <a:pPr marL="0" indent="0">
              <a:buNone/>
            </a:pPr>
            <a:r>
              <a:rPr lang="en-US" altLang="en-US" sz="2400" b="1" dirty="0">
                <a:solidFill>
                  <a:schemeClr val="tx1"/>
                </a:solidFill>
                <a:latin typeface="+mn-lt"/>
              </a:rPr>
              <a:t>Q:</a:t>
            </a:r>
            <a:r>
              <a:rPr lang="en-US" altLang="en-US" sz="2400" dirty="0">
                <a:latin typeface="+mn-lt"/>
              </a:rPr>
              <a:t> other human protocols</a:t>
            </a:r>
            <a:r>
              <a:rPr lang="en-US" altLang="en-US" sz="2400" dirty="0" smtClean="0">
                <a:latin typeface="+mn-lt"/>
              </a:rPr>
              <a:t>?</a:t>
            </a:r>
            <a:endParaRPr lang="en-US" sz="24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solidFill>
                  <a:schemeClr val="tx2"/>
                </a:solidFill>
                <a:ea typeface="MS PGothic" panose="020B0600070205080204" charset="-128"/>
              </a:rPr>
              <a:t>Learning Objectives </a:t>
            </a:r>
            <a:r>
              <a:rPr lang="en-US" altLang="en-US" sz="2000" b="0" dirty="0" smtClean="0">
                <a:solidFill>
                  <a:schemeClr val="tx2"/>
                </a:solidFill>
                <a:ea typeface="MS PGothic" panose="020B0600070205080204" charset="-128"/>
              </a:rPr>
              <a:t>(2 of 7)</a:t>
            </a:r>
            <a:endParaRPr lang="en-US" sz="2000" b="0" dirty="0">
              <a:solidFill>
                <a:schemeClr val="tx2"/>
              </a:solidFill>
            </a:endParaRPr>
          </a:p>
        </p:txBody>
      </p:sp>
      <p:sp>
        <p:nvSpPr>
          <p:cNvPr id="3" name="Text Placeholder 2"/>
          <p:cNvSpPr>
            <a:spLocks noGrp="1"/>
          </p:cNvSpPr>
          <p:nvPr>
            <p:ph idx="1"/>
          </p:nvPr>
        </p:nvSpPr>
        <p:spPr/>
        <p:txBody>
          <a:bodyPr/>
          <a:lstStyle/>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1.1</a:t>
            </a:r>
            <a:r>
              <a:rPr lang="en-US" altLang="en-US" sz="2400" dirty="0" smtClean="0">
                <a:solidFill>
                  <a:schemeClr val="tx1"/>
                </a:solidFill>
                <a:latin typeface="+mn-lt"/>
                <a:ea typeface="Arial" panose="020B0604020202020204" pitchFamily="34" charset="0"/>
              </a:rPr>
              <a:t> what is the Internet?</a:t>
            </a:r>
            <a:endParaRPr lang="en-US" altLang="en-US" sz="2400" dirty="0" smtClean="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1.2</a:t>
            </a:r>
            <a:r>
              <a:rPr lang="en-US" altLang="en-US" sz="2400" dirty="0" smtClean="0">
                <a:latin typeface="+mn-lt"/>
                <a:ea typeface="Arial" panose="020B0604020202020204" pitchFamily="34" charset="0"/>
              </a:rPr>
              <a:t> </a:t>
            </a:r>
            <a:r>
              <a:rPr lang="en-US" altLang="en-US" sz="2400" b="1" dirty="0" smtClean="0">
                <a:latin typeface="+mn-lt"/>
                <a:ea typeface="Arial" panose="020B0604020202020204" pitchFamily="34" charset="0"/>
              </a:rPr>
              <a:t>network edge</a:t>
            </a:r>
            <a:endParaRPr lang="en-US" altLang="en-US" sz="2400" b="1" dirty="0" smtClean="0">
              <a:latin typeface="+mn-lt"/>
              <a:ea typeface="Arial" panose="020B0604020202020204" pitchFamily="34" charset="0"/>
            </a:endParaRPr>
          </a:p>
          <a:p>
            <a:pPr marL="741680" lvl="1" indent="-284480">
              <a:tabLst>
                <a:tab pos="898525" algn="l"/>
              </a:tabLst>
            </a:pPr>
            <a:r>
              <a:rPr lang="en-US" altLang="en-US" sz="2400" b="1" dirty="0" smtClean="0">
                <a:latin typeface="+mn-lt"/>
                <a:ea typeface="Arial" panose="020B0604020202020204" pitchFamily="34" charset="0"/>
              </a:rPr>
              <a:t>end systems, access networks, links</a:t>
            </a:r>
            <a:endParaRPr lang="en-US" altLang="en-US" sz="2400" b="1" dirty="0" smtClean="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1.3</a:t>
            </a:r>
            <a:r>
              <a:rPr lang="en-US" altLang="en-US" sz="2400" dirty="0" smtClean="0">
                <a:solidFill>
                  <a:srgbClr val="000099"/>
                </a:solidFill>
                <a:latin typeface="+mn-lt"/>
                <a:ea typeface="Arial" panose="020B0604020202020204" pitchFamily="34" charset="0"/>
              </a:rPr>
              <a:t> </a:t>
            </a:r>
            <a:r>
              <a:rPr lang="en-US" altLang="en-US" sz="2400" dirty="0" smtClean="0">
                <a:latin typeface="+mn-lt"/>
                <a:ea typeface="Arial" panose="020B0604020202020204" pitchFamily="34" charset="0"/>
              </a:rPr>
              <a:t>network core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solidFill>
                  <a:schemeClr val="tx1"/>
                </a:solidFill>
                <a:latin typeface="+mn-lt"/>
                <a:ea typeface="Arial" panose="020B0604020202020204" pitchFamily="34" charset="0"/>
              </a:rPr>
              <a:t>packet switching, circuit switching, network structure</a:t>
            </a:r>
            <a:endParaRPr lang="en-US" altLang="en-US" sz="2400" dirty="0" smtClean="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1.4</a:t>
            </a:r>
            <a:r>
              <a:rPr lang="en-US" altLang="en-US" sz="2400" dirty="0" smtClean="0">
                <a:solidFill>
                  <a:srgbClr val="000099"/>
                </a:solidFill>
                <a:latin typeface="+mn-lt"/>
                <a:ea typeface="Arial" panose="020B0604020202020204" pitchFamily="34" charset="0"/>
              </a:rPr>
              <a:t> </a:t>
            </a:r>
            <a:r>
              <a:rPr lang="en-US" altLang="en-US" sz="2400" dirty="0" smtClean="0">
                <a:latin typeface="+mn-lt"/>
                <a:ea typeface="Arial" panose="020B0604020202020204" pitchFamily="34" charset="0"/>
              </a:rPr>
              <a:t>delay, loss, throughput in networks</a:t>
            </a:r>
            <a:endParaRPr lang="en-US" altLang="en-US" sz="2400" dirty="0" smtClean="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1.5</a:t>
            </a:r>
            <a:r>
              <a:rPr lang="en-US" altLang="en-US" sz="2400" dirty="0" smtClean="0">
                <a:latin typeface="+mn-lt"/>
                <a:ea typeface="Arial" panose="020B0604020202020204" pitchFamily="34" charset="0"/>
              </a:rPr>
              <a:t> protocol layers, service models</a:t>
            </a:r>
            <a:endParaRPr lang="en-US" altLang="en-US" sz="2400" dirty="0" smtClean="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1.6</a:t>
            </a:r>
            <a:r>
              <a:rPr lang="en-US" altLang="en-US" sz="2400" dirty="0" smtClean="0">
                <a:latin typeface="+mn-lt"/>
                <a:ea typeface="Arial" panose="020B0604020202020204" pitchFamily="34" charset="0"/>
              </a:rPr>
              <a:t> networks under attack: security</a:t>
            </a:r>
            <a:endParaRPr lang="en-US" altLang="en-US" sz="2400" dirty="0" smtClean="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1.7</a:t>
            </a:r>
            <a:r>
              <a:rPr lang="en-US" altLang="en-US" sz="2400" dirty="0" smtClean="0">
                <a:latin typeface="+mn-lt"/>
                <a:ea typeface="Arial" panose="020B0604020202020204" pitchFamily="34" charset="0"/>
              </a:rPr>
              <a:t> history</a:t>
            </a:r>
            <a:endParaRPr lang="en-US" sz="24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A Closer Look at Network Structure:</a:t>
            </a:r>
            <a:endParaRPr lang="en-US" dirty="0"/>
          </a:p>
        </p:txBody>
      </p:sp>
      <p:sp>
        <p:nvSpPr>
          <p:cNvPr id="4" name="Text Placeholder 3"/>
          <p:cNvSpPr>
            <a:spLocks noGrp="1"/>
          </p:cNvSpPr>
          <p:nvPr>
            <p:ph type="body" idx="1"/>
          </p:nvPr>
        </p:nvSpPr>
        <p:spPr>
          <a:xfrm>
            <a:off x="457200" y="1600200"/>
            <a:ext cx="4016829" cy="4525963"/>
          </a:xfrm>
        </p:spPr>
        <p:txBody>
          <a:bodyPr/>
          <a:lstStyle/>
          <a:p>
            <a:pPr>
              <a:buClr>
                <a:schemeClr val="tx2"/>
              </a:buClr>
              <a:defRPr/>
            </a:pPr>
            <a:r>
              <a:rPr lang="en-US" sz="2200" b="1" dirty="0">
                <a:solidFill>
                  <a:schemeClr val="tx1"/>
                </a:solidFill>
                <a:latin typeface="+mn-lt"/>
              </a:rPr>
              <a:t>network </a:t>
            </a:r>
            <a:r>
              <a:rPr lang="en-US" sz="2200" b="1" dirty="0" smtClean="0">
                <a:solidFill>
                  <a:schemeClr val="tx1"/>
                </a:solidFill>
                <a:latin typeface="+mn-lt"/>
              </a:rPr>
              <a:t>edge:</a:t>
            </a:r>
            <a:endParaRPr lang="en-US" sz="2200" b="1" dirty="0" smtClean="0">
              <a:solidFill>
                <a:schemeClr val="tx1"/>
              </a:solidFill>
              <a:latin typeface="+mn-lt"/>
            </a:endParaRPr>
          </a:p>
          <a:p>
            <a:pPr lvl="1">
              <a:buClr>
                <a:schemeClr val="tx2"/>
              </a:buClr>
              <a:defRPr/>
            </a:pPr>
            <a:r>
              <a:rPr lang="en-US" sz="2200" dirty="0" smtClean="0">
                <a:solidFill>
                  <a:schemeClr val="tx1"/>
                </a:solidFill>
                <a:latin typeface="+mn-lt"/>
                <a:ea typeface="MS PGothic" panose="020B0600070205080204" charset="-128"/>
                <a:cs typeface="MS PGothic" panose="020B0600070205080204" charset="-128"/>
              </a:rPr>
              <a:t>hosts</a:t>
            </a:r>
            <a:r>
              <a:rPr lang="en-US" sz="2200" dirty="0">
                <a:solidFill>
                  <a:schemeClr val="tx1"/>
                </a:solidFill>
                <a:latin typeface="+mn-lt"/>
                <a:ea typeface="MS PGothic" panose="020B0600070205080204" charset="-128"/>
                <a:cs typeface="MS PGothic" panose="020B0600070205080204" charset="-128"/>
              </a:rPr>
              <a:t>: clients and </a:t>
            </a:r>
            <a:r>
              <a:rPr lang="en-US" sz="2200" dirty="0" smtClean="0">
                <a:solidFill>
                  <a:schemeClr val="tx1"/>
                </a:solidFill>
                <a:latin typeface="+mn-lt"/>
                <a:ea typeface="MS PGothic" panose="020B0600070205080204" charset="-128"/>
                <a:cs typeface="MS PGothic" panose="020B0600070205080204" charset="-128"/>
              </a:rPr>
              <a:t>servers</a:t>
            </a:r>
            <a:endParaRPr lang="en-US" sz="2200" dirty="0" smtClean="0">
              <a:solidFill>
                <a:schemeClr val="tx1"/>
              </a:solidFill>
              <a:latin typeface="+mn-lt"/>
              <a:ea typeface="MS PGothic" panose="020B0600070205080204" charset="-128"/>
              <a:cs typeface="MS PGothic" panose="020B0600070205080204" charset="-128"/>
            </a:endParaRPr>
          </a:p>
          <a:p>
            <a:pPr lvl="1">
              <a:buClr>
                <a:schemeClr val="tx2"/>
              </a:buClr>
              <a:defRPr/>
            </a:pPr>
            <a:r>
              <a:rPr lang="en-US" sz="2200" dirty="0" smtClean="0">
                <a:solidFill>
                  <a:schemeClr val="tx1"/>
                </a:solidFill>
                <a:latin typeface="+mn-lt"/>
                <a:ea typeface="MS PGothic" panose="020B0600070205080204" charset="-128"/>
                <a:cs typeface="MS PGothic" panose="020B0600070205080204" charset="-128"/>
              </a:rPr>
              <a:t>servers </a:t>
            </a:r>
            <a:r>
              <a:rPr lang="en-US" sz="2200" dirty="0">
                <a:solidFill>
                  <a:schemeClr val="tx1"/>
                </a:solidFill>
                <a:latin typeface="+mn-lt"/>
                <a:ea typeface="MS PGothic" panose="020B0600070205080204" charset="-128"/>
                <a:cs typeface="MS PGothic" panose="020B0600070205080204" charset="-128"/>
              </a:rPr>
              <a:t>often in data centers</a:t>
            </a:r>
            <a:endParaRPr lang="en-US" sz="2200" dirty="0">
              <a:solidFill>
                <a:schemeClr val="tx1"/>
              </a:solidFill>
              <a:latin typeface="+mn-lt"/>
              <a:ea typeface="MS PGothic" panose="020B0600070205080204" charset="-128"/>
              <a:cs typeface="MS PGothic" panose="020B0600070205080204" charset="-128"/>
            </a:endParaRPr>
          </a:p>
          <a:p>
            <a:pPr>
              <a:buClr>
                <a:schemeClr val="tx2"/>
              </a:buClr>
            </a:pPr>
            <a:r>
              <a:rPr lang="en-US" altLang="en-US" sz="2200" b="1" dirty="0">
                <a:solidFill>
                  <a:schemeClr val="tx1"/>
                </a:solidFill>
                <a:latin typeface="+mn-lt"/>
              </a:rPr>
              <a:t>access networks, physical media</a:t>
            </a:r>
            <a:r>
              <a:rPr lang="en-US" altLang="en-US" sz="2200" i="1" dirty="0">
                <a:solidFill>
                  <a:schemeClr val="tx1"/>
                </a:solidFill>
                <a:latin typeface="+mn-lt"/>
              </a:rPr>
              <a:t>:</a:t>
            </a:r>
            <a:r>
              <a:rPr lang="en-US" altLang="en-US" sz="2200" dirty="0">
                <a:solidFill>
                  <a:schemeClr val="tx1"/>
                </a:solidFill>
                <a:latin typeface="+mn-lt"/>
              </a:rPr>
              <a:t> wired, wireless communication </a:t>
            </a:r>
            <a:r>
              <a:rPr lang="en-US" altLang="en-US" sz="2200" dirty="0" smtClean="0">
                <a:solidFill>
                  <a:schemeClr val="tx1"/>
                </a:solidFill>
                <a:latin typeface="+mn-lt"/>
              </a:rPr>
              <a:t>links</a:t>
            </a:r>
            <a:endParaRPr lang="en-US" altLang="en-US" sz="2200" dirty="0">
              <a:solidFill>
                <a:schemeClr val="tx1"/>
              </a:solidFill>
              <a:latin typeface="+mn-lt"/>
            </a:endParaRPr>
          </a:p>
          <a:p>
            <a:pPr>
              <a:buClr>
                <a:schemeClr val="tx2"/>
              </a:buClr>
              <a:defRPr/>
            </a:pPr>
            <a:r>
              <a:rPr lang="en-US" sz="2200" b="1" dirty="0">
                <a:solidFill>
                  <a:schemeClr val="tx1"/>
                </a:solidFill>
                <a:latin typeface="+mn-lt"/>
                <a:ea typeface="MS PGothic" panose="020B0600070205080204" charset="-128"/>
                <a:cs typeface="MS PGothic" panose="020B0600070205080204" charset="-128"/>
              </a:rPr>
              <a:t>network </a:t>
            </a:r>
            <a:r>
              <a:rPr lang="en-US" sz="2200" b="1" dirty="0" smtClean="0">
                <a:solidFill>
                  <a:schemeClr val="tx1"/>
                </a:solidFill>
                <a:latin typeface="+mn-lt"/>
                <a:ea typeface="MS PGothic" panose="020B0600070205080204" charset="-128"/>
                <a:cs typeface="MS PGothic" panose="020B0600070205080204" charset="-128"/>
              </a:rPr>
              <a:t>core:</a:t>
            </a:r>
            <a:endParaRPr lang="en-US" sz="2200" b="1" dirty="0" smtClean="0">
              <a:solidFill>
                <a:schemeClr val="tx1"/>
              </a:solidFill>
              <a:latin typeface="+mn-lt"/>
              <a:ea typeface="MS PGothic" panose="020B0600070205080204" charset="-128"/>
              <a:cs typeface="MS PGothic" panose="020B0600070205080204" charset="-128"/>
            </a:endParaRPr>
          </a:p>
          <a:p>
            <a:pPr lvl="1">
              <a:buClr>
                <a:schemeClr val="tx2"/>
              </a:buClr>
              <a:defRPr/>
            </a:pPr>
            <a:r>
              <a:rPr lang="en-US" sz="2200" dirty="0" smtClean="0">
                <a:solidFill>
                  <a:schemeClr val="tx1"/>
                </a:solidFill>
                <a:latin typeface="+mn-lt"/>
                <a:ea typeface="MS PGothic" panose="020B0600070205080204" charset="-128"/>
                <a:cs typeface="MS PGothic" panose="020B0600070205080204" charset="-128"/>
              </a:rPr>
              <a:t>interconnected routers</a:t>
            </a:r>
            <a:endParaRPr lang="en-US" sz="2200" dirty="0" smtClean="0">
              <a:solidFill>
                <a:schemeClr val="tx1"/>
              </a:solidFill>
              <a:latin typeface="+mn-lt"/>
              <a:ea typeface="MS PGothic" panose="020B0600070205080204" charset="-128"/>
              <a:cs typeface="MS PGothic" panose="020B0600070205080204" charset="-128"/>
            </a:endParaRPr>
          </a:p>
          <a:p>
            <a:pPr lvl="1">
              <a:buClr>
                <a:schemeClr val="tx2"/>
              </a:buClr>
              <a:defRPr/>
            </a:pPr>
            <a:r>
              <a:rPr lang="en-US" sz="2200" dirty="0" smtClean="0">
                <a:solidFill>
                  <a:schemeClr val="tx1"/>
                </a:solidFill>
                <a:latin typeface="+mn-lt"/>
                <a:ea typeface="MS PGothic" panose="020B0600070205080204" charset="-128"/>
                <a:cs typeface="MS PGothic" panose="020B0600070205080204" charset="-128"/>
              </a:rPr>
              <a:t>network </a:t>
            </a:r>
            <a:r>
              <a:rPr lang="en-US" sz="2200" dirty="0">
                <a:solidFill>
                  <a:schemeClr val="tx1"/>
                </a:solidFill>
                <a:latin typeface="+mn-lt"/>
                <a:ea typeface="MS PGothic" panose="020B0600070205080204" charset="-128"/>
                <a:cs typeface="MS PGothic" panose="020B0600070205080204" charset="-128"/>
              </a:rPr>
              <a:t>of </a:t>
            </a:r>
            <a:r>
              <a:rPr lang="en-US" sz="2200" dirty="0" smtClean="0">
                <a:solidFill>
                  <a:schemeClr val="tx1"/>
                </a:solidFill>
                <a:latin typeface="+mn-lt"/>
                <a:ea typeface="MS PGothic" panose="020B0600070205080204" charset="-128"/>
                <a:cs typeface="MS PGothic" panose="020B0600070205080204" charset="-128"/>
              </a:rPr>
              <a:t>networks</a:t>
            </a:r>
            <a:endParaRPr lang="en-US" sz="2200" dirty="0">
              <a:solidFill>
                <a:schemeClr val="tx1"/>
              </a:solidFill>
              <a:latin typeface="+mn-lt"/>
            </a:endParaRPr>
          </a:p>
        </p:txBody>
      </p:sp>
      <p:pic>
        <p:nvPicPr>
          <p:cNvPr id="5" name="Picture 4" descr="A diagram of computer networking. There are 5 linked groups. Each group has many devices. 1, mobile network. There is a smart phone, a wireless laptop, a car, a traffic light, and a tower. Each item emits a signal. The tower is wired to a router. This router is wired to the next group. 2, global I S P. There are 4 interconnected routers. The 2 bottom routers are wired to 2 routers, 1 router each, in the next group. 3, regional I S P. There are 3 interconnected routers. One router is linked to the next group. 4, home network. The router is wired to a P C, and a wifi router. A wireless laptop and a refrigerator emit signals. In group 3, regional I S P, another router is wired a router in the next group. 5, institutional network. There are 3 interconnected routers. One router is wired to 4 P C’s and a wifi router. Near the wifi router, there are 2 wireless laptops. The wifi router and laptops emit signals. Another router is connected to two serve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825895" y="1615186"/>
            <a:ext cx="3436361" cy="449599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Access Networks and Physical Media</a:t>
            </a:r>
            <a:endParaRPr lang="en-US" dirty="0"/>
          </a:p>
        </p:txBody>
      </p:sp>
      <p:sp>
        <p:nvSpPr>
          <p:cNvPr id="3" name="Text Placeholder 2"/>
          <p:cNvSpPr>
            <a:spLocks noGrp="1"/>
          </p:cNvSpPr>
          <p:nvPr>
            <p:ph type="body" idx="1"/>
          </p:nvPr>
        </p:nvSpPr>
        <p:spPr>
          <a:xfrm>
            <a:off x="457200" y="1600200"/>
            <a:ext cx="4439265" cy="2612922"/>
          </a:xfrm>
        </p:spPr>
        <p:txBody>
          <a:bodyPr/>
          <a:lstStyle/>
          <a:p>
            <a:pPr marL="0" indent="0" eaLnBrk="1" hangingPunct="1">
              <a:buFont typeface="Wingdings" panose="05000000000000000000" charset="0"/>
              <a:buNone/>
              <a:defRPr/>
            </a:pPr>
            <a:r>
              <a:rPr lang="en-US" sz="2000" b="1" dirty="0">
                <a:solidFill>
                  <a:schemeClr val="tx1"/>
                </a:solidFill>
                <a:latin typeface="+mn-lt"/>
              </a:rPr>
              <a:t>Q: How to connect end systems to edge router?</a:t>
            </a:r>
            <a:endParaRPr lang="en-US" sz="2000" b="1" dirty="0">
              <a:solidFill>
                <a:schemeClr val="tx1"/>
              </a:solidFill>
              <a:latin typeface="+mn-lt"/>
            </a:endParaRPr>
          </a:p>
          <a:p>
            <a:pPr eaLnBrk="1" hangingPunct="1">
              <a:defRPr/>
            </a:pPr>
            <a:r>
              <a:rPr lang="en-US" sz="2000" dirty="0">
                <a:solidFill>
                  <a:schemeClr val="tx1"/>
                </a:solidFill>
                <a:latin typeface="+mn-lt"/>
              </a:rPr>
              <a:t>residential access nets</a:t>
            </a:r>
            <a:endParaRPr lang="en-US" sz="2000" dirty="0">
              <a:solidFill>
                <a:schemeClr val="tx1"/>
              </a:solidFill>
              <a:latin typeface="+mn-lt"/>
            </a:endParaRPr>
          </a:p>
          <a:p>
            <a:pPr eaLnBrk="1" hangingPunct="1">
              <a:defRPr/>
            </a:pPr>
            <a:r>
              <a:rPr lang="en-US" sz="2000" dirty="0">
                <a:solidFill>
                  <a:schemeClr val="tx1"/>
                </a:solidFill>
                <a:latin typeface="+mn-lt"/>
              </a:rPr>
              <a:t>institutional access networks (school, company)</a:t>
            </a:r>
            <a:endParaRPr lang="en-US" sz="2000" dirty="0">
              <a:solidFill>
                <a:schemeClr val="tx1"/>
              </a:solidFill>
              <a:latin typeface="+mn-lt"/>
            </a:endParaRPr>
          </a:p>
          <a:p>
            <a:pPr eaLnBrk="1" hangingPunct="1">
              <a:spcAft>
                <a:spcPct val="30000"/>
              </a:spcAft>
              <a:defRPr/>
            </a:pPr>
            <a:r>
              <a:rPr lang="en-US" sz="2000" dirty="0">
                <a:solidFill>
                  <a:schemeClr val="tx1"/>
                </a:solidFill>
                <a:latin typeface="+mn-lt"/>
              </a:rPr>
              <a:t>mobile access </a:t>
            </a:r>
            <a:r>
              <a:rPr lang="en-US" sz="2000" dirty="0" smtClean="0">
                <a:solidFill>
                  <a:schemeClr val="tx1"/>
                </a:solidFill>
                <a:latin typeface="+mn-lt"/>
              </a:rPr>
              <a:t>networks</a:t>
            </a:r>
            <a:endParaRPr lang="en-US" sz="2000" dirty="0">
              <a:solidFill>
                <a:schemeClr val="tx1"/>
              </a:solidFill>
              <a:latin typeface="+mn-lt"/>
            </a:endParaRPr>
          </a:p>
        </p:txBody>
      </p:sp>
      <p:sp>
        <p:nvSpPr>
          <p:cNvPr id="4" name="Text Placeholder 3"/>
          <p:cNvSpPr>
            <a:spLocks noGrp="1"/>
          </p:cNvSpPr>
          <p:nvPr>
            <p:ph type="body" idx="2"/>
          </p:nvPr>
        </p:nvSpPr>
        <p:spPr>
          <a:xfrm>
            <a:off x="457200" y="4213122"/>
            <a:ext cx="4439265" cy="1730477"/>
          </a:xfrm>
        </p:spPr>
        <p:txBody>
          <a:bodyPr/>
          <a:lstStyle/>
          <a:p>
            <a:pPr marL="0" indent="0" eaLnBrk="1" hangingPunct="1">
              <a:buFont typeface="Wingdings" panose="05000000000000000000" charset="0"/>
              <a:buNone/>
              <a:defRPr/>
            </a:pPr>
            <a:r>
              <a:rPr lang="en-US" sz="2000" b="1" dirty="0">
                <a:solidFill>
                  <a:schemeClr val="tx1"/>
                </a:solidFill>
                <a:latin typeface="+mn-lt"/>
              </a:rPr>
              <a:t>keep in mind:</a:t>
            </a:r>
            <a:endParaRPr lang="en-US" sz="2000" b="1" dirty="0">
              <a:solidFill>
                <a:schemeClr val="tx1"/>
              </a:solidFill>
              <a:latin typeface="+mn-lt"/>
            </a:endParaRPr>
          </a:p>
          <a:p>
            <a:pPr>
              <a:defRPr/>
            </a:pPr>
            <a:r>
              <a:rPr lang="en-US" sz="2000" dirty="0">
                <a:solidFill>
                  <a:schemeClr val="tx1"/>
                </a:solidFill>
                <a:latin typeface="+mn-lt"/>
              </a:rPr>
              <a:t>bandwidth (bits per second) of access network?</a:t>
            </a:r>
            <a:endParaRPr lang="en-US" sz="2000" dirty="0">
              <a:solidFill>
                <a:schemeClr val="tx1"/>
              </a:solidFill>
              <a:latin typeface="+mn-lt"/>
            </a:endParaRPr>
          </a:p>
          <a:p>
            <a:pPr>
              <a:defRPr/>
            </a:pPr>
            <a:r>
              <a:rPr lang="en-US" sz="2000" dirty="0">
                <a:solidFill>
                  <a:schemeClr val="tx1"/>
                </a:solidFill>
                <a:latin typeface="+mn-lt"/>
              </a:rPr>
              <a:t>shared or dedicated</a:t>
            </a:r>
            <a:r>
              <a:rPr lang="en-US" sz="2000" dirty="0" smtClean="0">
                <a:solidFill>
                  <a:schemeClr val="tx1"/>
                </a:solidFill>
                <a:latin typeface="+mn-lt"/>
              </a:rPr>
              <a:t>?</a:t>
            </a:r>
            <a:endParaRPr lang="en-US" sz="2000" dirty="0">
              <a:solidFill>
                <a:schemeClr val="tx1"/>
              </a:solidFill>
              <a:latin typeface="+mn-lt"/>
            </a:endParaRPr>
          </a:p>
        </p:txBody>
      </p:sp>
      <p:pic>
        <p:nvPicPr>
          <p:cNvPr id="5" name="Picture 4" descr="In a diagram of computing networking in the mobile network, the home network, and the institutional network, wired and wireless devices are connec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083100" y="1849539"/>
            <a:ext cx="3236008" cy="4191674"/>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 Network: Digital Subscriber Line (D</a:t>
            </a:r>
            <a:r>
              <a:rPr lang="en-US" sz="100" dirty="0" smtClean="0"/>
              <a:t> </a:t>
            </a:r>
            <a:r>
              <a:rPr lang="en-US" dirty="0" smtClean="0"/>
              <a:t>S</a:t>
            </a:r>
            <a:r>
              <a:rPr lang="en-US" sz="100" dirty="0" smtClean="0"/>
              <a:t> </a:t>
            </a:r>
            <a:r>
              <a:rPr lang="en-US" dirty="0" smtClean="0"/>
              <a:t>L) </a:t>
            </a:r>
            <a:r>
              <a:rPr lang="en-US" sz="2000" b="0" dirty="0" smtClean="0"/>
              <a:t>(1 of 2)</a:t>
            </a:r>
            <a:endParaRPr lang="en-US" sz="2000" b="0" dirty="0"/>
          </a:p>
        </p:txBody>
      </p:sp>
      <p:pic>
        <p:nvPicPr>
          <p:cNvPr id="3" name="Picture 2" descr="A digital subscriber line access network has 3 main parts. The first part is a subscriber, which consists of a computer connected to a D S L modem, which is connected to a splitter. A telephone is also connected to a splitter. A dedicated line runs from the subscriber to the central office. Voice and data are transmitted at different frequencies over a dedicated line to the central office. In the central office, the D S L A M, D S L access multiplexer, funnels transmitted data to a telephone network and an I S P. The I S P consists of interconnected routers. "/>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25793" y="2481052"/>
            <a:ext cx="6692415" cy="2764258"/>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 Network: Digital Subscriber </a:t>
            </a:r>
            <a:r>
              <a:rPr lang="en-US" dirty="0" smtClean="0"/>
              <a:t>Line (D</a:t>
            </a:r>
            <a:r>
              <a:rPr lang="en-US" sz="100" dirty="0" smtClean="0"/>
              <a:t> </a:t>
            </a:r>
            <a:r>
              <a:rPr lang="en-US" dirty="0" smtClean="0"/>
              <a:t>S</a:t>
            </a:r>
            <a:r>
              <a:rPr lang="en-US" sz="100" dirty="0" smtClean="0"/>
              <a:t> </a:t>
            </a:r>
            <a:r>
              <a:rPr lang="en-US" dirty="0" smtClean="0"/>
              <a:t>L) </a:t>
            </a:r>
            <a:r>
              <a:rPr lang="en-US" sz="2000" b="0" dirty="0" smtClean="0"/>
              <a:t>(2 of 2)</a:t>
            </a:r>
            <a:endParaRPr lang="en-US" sz="2000" b="0" dirty="0"/>
          </a:p>
        </p:txBody>
      </p:sp>
      <p:sp>
        <p:nvSpPr>
          <p:cNvPr id="3" name="Text Placeholder 2"/>
          <p:cNvSpPr>
            <a:spLocks noGrp="1"/>
          </p:cNvSpPr>
          <p:nvPr>
            <p:ph type="body" idx="1"/>
          </p:nvPr>
        </p:nvSpPr>
        <p:spPr/>
        <p:txBody>
          <a:bodyPr/>
          <a:lstStyle/>
          <a:p>
            <a:pPr marL="255905" lvl="1" indent="-255905">
              <a:spcBef>
                <a:spcPts val="1500"/>
              </a:spcBef>
              <a:buClr>
                <a:schemeClr val="tx2"/>
              </a:buClr>
              <a:buFont typeface="Arial" panose="020B0604020202020204" pitchFamily="34" charset="0"/>
              <a:buChar char="•"/>
            </a:pPr>
            <a:r>
              <a:rPr lang="en-US" altLang="en-US" sz="2400" dirty="0" smtClean="0">
                <a:latin typeface="+mn-lt"/>
                <a:ea typeface="MS PGothic" panose="020B0600070205080204" charset="-128"/>
              </a:rPr>
              <a:t>use </a:t>
            </a:r>
            <a:r>
              <a:rPr lang="en-US" altLang="en-US" sz="2400" b="1" dirty="0" smtClean="0">
                <a:solidFill>
                  <a:schemeClr val="tx1"/>
                </a:solidFill>
                <a:latin typeface="+mn-lt"/>
                <a:ea typeface="MS PGothic" panose="020B0600070205080204" charset="-128"/>
              </a:rPr>
              <a:t>existing </a:t>
            </a:r>
            <a:r>
              <a:rPr lang="en-US" altLang="en-US" sz="2400" dirty="0" smtClean="0">
                <a:latin typeface="+mn-lt"/>
                <a:ea typeface="MS PGothic" panose="020B0600070205080204" charset="-128"/>
              </a:rPr>
              <a:t>telephone line to central office D</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L</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A</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M</a:t>
            </a:r>
            <a:endParaRPr lang="en-US" altLang="en-US" sz="2400" dirty="0" smtClean="0">
              <a:latin typeface="+mn-lt"/>
              <a:ea typeface="MS PGothic" panose="020B0600070205080204" charset="-128"/>
            </a:endParaRPr>
          </a:p>
          <a:p>
            <a:pPr marL="741680" lvl="3" indent="-284480">
              <a:buClr>
                <a:schemeClr val="tx2"/>
              </a:buClr>
            </a:pPr>
            <a:r>
              <a:rPr lang="en-US" altLang="en-US" sz="2400" dirty="0" smtClean="0">
                <a:latin typeface="+mn-lt"/>
                <a:ea typeface="MS PGothic" panose="020B0600070205080204" charset="-128"/>
              </a:rPr>
              <a:t>data over D</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L phone line goes to Internet</a:t>
            </a:r>
            <a:endParaRPr lang="en-US" altLang="en-US" sz="2400" dirty="0" smtClean="0">
              <a:latin typeface="+mn-lt"/>
              <a:ea typeface="MS PGothic" panose="020B0600070205080204" charset="-128"/>
            </a:endParaRPr>
          </a:p>
          <a:p>
            <a:pPr marL="741680" lvl="3" indent="-284480">
              <a:buClr>
                <a:schemeClr val="tx2"/>
              </a:buClr>
            </a:pPr>
            <a:r>
              <a:rPr lang="en-US" altLang="en-US" sz="2400" dirty="0" smtClean="0">
                <a:latin typeface="+mn-lt"/>
                <a:ea typeface="MS PGothic" panose="020B0600070205080204" charset="-128"/>
              </a:rPr>
              <a:t>voice over D</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L phone line goes to telephone net</a:t>
            </a:r>
            <a:endParaRPr lang="en-US" altLang="en-US" sz="2400" dirty="0" smtClean="0">
              <a:latin typeface="+mn-lt"/>
              <a:ea typeface="MS PGothic" panose="020B0600070205080204" charset="-128"/>
            </a:endParaRPr>
          </a:p>
          <a:p>
            <a:pPr marL="255905" lvl="1" indent="-255905">
              <a:spcBef>
                <a:spcPts val="1500"/>
              </a:spcBef>
              <a:buClr>
                <a:schemeClr val="tx2"/>
              </a:buClr>
              <a:buFont typeface="Arial" panose="020B0604020202020204" pitchFamily="34" charset="0"/>
              <a:buChar char="•"/>
            </a:pPr>
            <a:r>
              <a:rPr lang="en-US" altLang="en-US" sz="2400" dirty="0" smtClean="0">
                <a:latin typeface="+mn-lt"/>
                <a:ea typeface="MS PGothic" panose="020B0600070205080204" charset="-128"/>
              </a:rPr>
              <a:t>&lt; </a:t>
            </a:r>
            <a:r>
              <a:rPr lang="en-US" altLang="en-US" sz="2400" dirty="0">
                <a:latin typeface="+mn-lt"/>
                <a:ea typeface="MS PGothic" panose="020B0600070205080204" charset="-128"/>
              </a:rPr>
              <a:t>2.5 </a:t>
            </a:r>
            <a:r>
              <a:rPr lang="en-US" altLang="en-US" sz="2400" dirty="0" smtClean="0">
                <a:latin typeface="+mn-lt"/>
                <a:ea typeface="MS PGothic" panose="020B0600070205080204" charset="-128"/>
              </a:rPr>
              <a:t>M</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b</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p</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 </a:t>
            </a:r>
            <a:r>
              <a:rPr lang="en-US" altLang="en-US" sz="2400" dirty="0">
                <a:latin typeface="+mn-lt"/>
                <a:ea typeface="MS PGothic" panose="020B0600070205080204" charset="-128"/>
              </a:rPr>
              <a:t>upstream transmission rate (typically &lt; 1 </a:t>
            </a:r>
            <a:r>
              <a:rPr lang="en-US" altLang="en-US" sz="2400" dirty="0" smtClean="0">
                <a:latin typeface="+mn-lt"/>
                <a:ea typeface="MS PGothic" panose="020B0600070205080204" charset="-128"/>
              </a:rPr>
              <a:t>M</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b</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p</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r>
              <a:rPr lang="en-US" altLang="en-US" sz="2400" dirty="0">
                <a:latin typeface="+mn-lt"/>
                <a:ea typeface="MS PGothic" panose="020B0600070205080204" charset="-128"/>
              </a:rPr>
              <a:t>)</a:t>
            </a:r>
            <a:endParaRPr lang="en-US" altLang="en-US" sz="2400" dirty="0">
              <a:latin typeface="+mn-lt"/>
              <a:ea typeface="MS PGothic" panose="020B0600070205080204" charset="-128"/>
            </a:endParaRPr>
          </a:p>
          <a:p>
            <a:pPr marL="255905" lvl="1" indent="-255905">
              <a:spcBef>
                <a:spcPts val="1500"/>
              </a:spcBef>
              <a:buClr>
                <a:schemeClr val="tx2"/>
              </a:buClr>
              <a:buFont typeface="Arial" panose="020B0604020202020204" pitchFamily="34" charset="0"/>
              <a:buChar char="•"/>
            </a:pPr>
            <a:r>
              <a:rPr lang="en-US" altLang="en-US" sz="2400" dirty="0">
                <a:latin typeface="+mn-lt"/>
                <a:ea typeface="MS PGothic" panose="020B0600070205080204" charset="-128"/>
              </a:rPr>
              <a:t>&lt; 24 </a:t>
            </a:r>
            <a:r>
              <a:rPr lang="en-US" altLang="en-US" sz="2400" dirty="0" smtClean="0">
                <a:latin typeface="+mn-lt"/>
                <a:ea typeface="MS PGothic" panose="020B0600070205080204" charset="-128"/>
              </a:rPr>
              <a:t>M</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b</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p</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 </a:t>
            </a:r>
            <a:r>
              <a:rPr lang="en-US" altLang="en-US" sz="2400" dirty="0">
                <a:latin typeface="+mn-lt"/>
                <a:ea typeface="MS PGothic" panose="020B0600070205080204" charset="-128"/>
              </a:rPr>
              <a:t>downstream transmission rate (typically &lt; 10 </a:t>
            </a:r>
            <a:r>
              <a:rPr lang="en-US" altLang="en-US" sz="2400" dirty="0" smtClean="0">
                <a:latin typeface="+mn-lt"/>
                <a:ea typeface="MS PGothic" panose="020B0600070205080204" charset="-128"/>
              </a:rPr>
              <a:t>M</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b</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p</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endParaRPr lang="en-US" sz="2400" dirty="0">
              <a:latin typeface="+mn-lt"/>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t>Access Network: Cable </a:t>
            </a:r>
            <a:r>
              <a:rPr lang="en-US" dirty="0" smtClean="0"/>
              <a:t>Network </a:t>
            </a:r>
            <a:r>
              <a:rPr lang="en-US" sz="2000" b="0" dirty="0" smtClean="0"/>
              <a:t>(1 of 3)</a:t>
            </a:r>
            <a:endParaRPr lang="en-US" sz="2000" b="0" dirty="0"/>
          </a:p>
        </p:txBody>
      </p:sp>
      <p:pic>
        <p:nvPicPr>
          <p:cNvPr id="4" name="Picture 3" descr="A cable access network has 2 main parts. In a house, a computer is connected to a cable modem, which is connected to a splitter. A T V is also connected to the splitter. A wire connects several houses with similar set ups to a cable headend. Inside the cable headend, a funnel receives data from all of the connected houses. The data transmitted in the cable is represented by a table of 9 channels, with words written horizontally from top to bottom in each channel. Channels 1 through 6, video. Channels 7 and 8, data. Channel 9, control. Channels 1 and 6 have wave models. Channel 1 has a longer wavelength than channel 6. "/>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043320" y="1707987"/>
            <a:ext cx="5057361" cy="3283685"/>
          </a:xfrm>
          <a:prstGeom prst="rect">
            <a:avLst/>
          </a:prstGeom>
        </p:spPr>
      </p:pic>
      <p:sp>
        <p:nvSpPr>
          <p:cNvPr id="3" name="Text Placeholder 2"/>
          <p:cNvSpPr>
            <a:spLocks noGrp="1"/>
          </p:cNvSpPr>
          <p:nvPr>
            <p:ph type="body" idx="1"/>
          </p:nvPr>
        </p:nvSpPr>
        <p:spPr>
          <a:xfrm>
            <a:off x="377687" y="5387010"/>
            <a:ext cx="8229600" cy="755374"/>
          </a:xfrm>
        </p:spPr>
        <p:txBody>
          <a:bodyPr/>
          <a:lstStyle/>
          <a:p>
            <a:pPr marL="0" indent="0">
              <a:spcBef>
                <a:spcPct val="0"/>
              </a:spcBef>
              <a:buClrTx/>
              <a:buSzTx/>
              <a:buFontTx/>
              <a:buNone/>
            </a:pPr>
            <a:r>
              <a:rPr lang="en-US" altLang="en-US" sz="2200" b="1" dirty="0">
                <a:solidFill>
                  <a:schemeClr val="tx1"/>
                </a:solidFill>
                <a:latin typeface="+mn-lt"/>
              </a:rPr>
              <a:t>frequency division multiplexing:</a:t>
            </a:r>
            <a:r>
              <a:rPr lang="en-US" altLang="en-US" sz="2200" dirty="0">
                <a:latin typeface="+mn-lt"/>
              </a:rPr>
              <a:t> different channels </a:t>
            </a:r>
            <a:r>
              <a:rPr lang="en-US" altLang="en-US" sz="2200" dirty="0" smtClean="0">
                <a:latin typeface="+mn-lt"/>
              </a:rPr>
              <a:t>transmitted in </a:t>
            </a:r>
            <a:r>
              <a:rPr lang="en-US" altLang="en-US" sz="2200" dirty="0">
                <a:latin typeface="+mn-lt"/>
              </a:rPr>
              <a:t>different frequency </a:t>
            </a:r>
            <a:r>
              <a:rPr lang="en-US" altLang="en-US" sz="2200" dirty="0" smtClean="0">
                <a:latin typeface="+mn-lt"/>
              </a:rPr>
              <a:t>bands</a:t>
            </a:r>
            <a:endParaRPr lang="en-US" sz="2200" dirty="0">
              <a:latin typeface="+mn-lt"/>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 Network: Cable Network </a:t>
            </a:r>
            <a:r>
              <a:rPr lang="en-US" sz="2000" b="0" dirty="0" smtClean="0"/>
              <a:t>(2 </a:t>
            </a:r>
            <a:r>
              <a:rPr lang="en-US" sz="2000" b="0" dirty="0"/>
              <a:t>of </a:t>
            </a:r>
            <a:r>
              <a:rPr lang="en-US" sz="2000" b="0" dirty="0" smtClean="0"/>
              <a:t>3)</a:t>
            </a:r>
            <a:endParaRPr lang="en-US" dirty="0"/>
          </a:p>
        </p:txBody>
      </p:sp>
      <p:pic>
        <p:nvPicPr>
          <p:cNvPr id="4" name="Picture 3" descr="In a cable access diagram, houses are interconnected by cables. Data and television are transmitted at different frequencies over a shared cable distribution network. At the cable headend, the C M T S or cable modem termination system funnels transmissions from the various connected houses to an I S P, which consists of interconnected route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71671" y="2542268"/>
            <a:ext cx="7600657" cy="2595573"/>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Access Network: Cable Network </a:t>
            </a:r>
            <a:r>
              <a:rPr lang="en-US" sz="2000" b="0" dirty="0" smtClean="0"/>
              <a:t>(3 </a:t>
            </a:r>
            <a:r>
              <a:rPr lang="en-US" sz="2000" b="0" dirty="0"/>
              <a:t>of 3)</a:t>
            </a:r>
            <a:endParaRPr lang="en-US" dirty="0"/>
          </a:p>
        </p:txBody>
      </p:sp>
      <p:sp>
        <p:nvSpPr>
          <p:cNvPr id="3" name="Text Placeholder 2"/>
          <p:cNvSpPr>
            <a:spLocks noGrp="1"/>
          </p:cNvSpPr>
          <p:nvPr>
            <p:ph type="body" idx="1"/>
          </p:nvPr>
        </p:nvSpPr>
        <p:spPr/>
        <p:txBody>
          <a:bodyPr/>
          <a:lstStyle/>
          <a:p>
            <a:pPr>
              <a:buClr>
                <a:schemeClr val="tx2"/>
              </a:buClr>
              <a:defRPr/>
            </a:pPr>
            <a:r>
              <a:rPr lang="en-US" sz="2400" b="1" dirty="0" smtClean="0">
                <a:solidFill>
                  <a:schemeClr val="tx1"/>
                </a:solidFill>
                <a:latin typeface="+mn-lt"/>
                <a:ea typeface="MS PGothic" panose="020B0600070205080204" charset="-128"/>
                <a:cs typeface="MS PGothic" panose="020B0600070205080204" charset="-128"/>
              </a:rPr>
              <a:t>H</a:t>
            </a:r>
            <a:r>
              <a:rPr lang="en-US" sz="100" b="1" dirty="0" smtClean="0">
                <a:solidFill>
                  <a:schemeClr val="tx1"/>
                </a:solidFill>
                <a:latin typeface="+mn-lt"/>
                <a:ea typeface="MS PGothic" panose="020B0600070205080204" charset="-128"/>
                <a:cs typeface="MS PGothic" panose="020B0600070205080204" charset="-128"/>
              </a:rPr>
              <a:t> </a:t>
            </a:r>
            <a:r>
              <a:rPr lang="en-US" sz="2400" b="1" dirty="0" smtClean="0">
                <a:solidFill>
                  <a:schemeClr val="tx1"/>
                </a:solidFill>
                <a:latin typeface="+mn-lt"/>
                <a:ea typeface="MS PGothic" panose="020B0600070205080204" charset="-128"/>
                <a:cs typeface="MS PGothic" panose="020B0600070205080204" charset="-128"/>
              </a:rPr>
              <a:t>F</a:t>
            </a:r>
            <a:r>
              <a:rPr lang="en-US" sz="100" b="1" dirty="0" smtClean="0">
                <a:solidFill>
                  <a:schemeClr val="tx1"/>
                </a:solidFill>
                <a:latin typeface="+mn-lt"/>
                <a:ea typeface="MS PGothic" panose="020B0600070205080204" charset="-128"/>
                <a:cs typeface="MS PGothic" panose="020B0600070205080204" charset="-128"/>
              </a:rPr>
              <a:t> </a:t>
            </a:r>
            <a:r>
              <a:rPr lang="en-US" sz="2400" b="1" dirty="0" smtClean="0">
                <a:solidFill>
                  <a:schemeClr val="tx1"/>
                </a:solidFill>
                <a:latin typeface="+mn-lt"/>
                <a:ea typeface="MS PGothic" panose="020B0600070205080204" charset="-128"/>
                <a:cs typeface="MS PGothic" panose="020B0600070205080204" charset="-128"/>
              </a:rPr>
              <a:t>C</a:t>
            </a:r>
            <a:r>
              <a:rPr lang="en-US" sz="2400" b="1" dirty="0">
                <a:solidFill>
                  <a:schemeClr val="tx1"/>
                </a:solidFill>
                <a:latin typeface="+mn-lt"/>
                <a:ea typeface="MS PGothic" panose="020B0600070205080204" charset="-128"/>
                <a:cs typeface="MS PGothic" panose="020B0600070205080204" charset="-128"/>
              </a:rPr>
              <a:t>: hybrid fiber </a:t>
            </a:r>
            <a:r>
              <a:rPr lang="en-US" sz="2400" b="1" dirty="0" smtClean="0">
                <a:solidFill>
                  <a:schemeClr val="tx1"/>
                </a:solidFill>
                <a:latin typeface="+mn-lt"/>
                <a:ea typeface="MS PGothic" panose="020B0600070205080204" charset="-128"/>
                <a:cs typeface="MS PGothic" panose="020B0600070205080204" charset="-128"/>
              </a:rPr>
              <a:t>coax</a:t>
            </a:r>
            <a:endParaRPr lang="en-US" sz="2400" b="1" dirty="0" smtClean="0">
              <a:solidFill>
                <a:schemeClr val="tx1"/>
              </a:solidFill>
              <a:latin typeface="+mn-lt"/>
              <a:ea typeface="MS PGothic" panose="020B0600070205080204" charset="-128"/>
              <a:cs typeface="MS PGothic" panose="020B0600070205080204" charset="-128"/>
            </a:endParaRPr>
          </a:p>
          <a:p>
            <a:pPr lvl="1">
              <a:buClr>
                <a:schemeClr val="tx2"/>
              </a:buClr>
              <a:defRPr/>
            </a:pPr>
            <a:r>
              <a:rPr lang="en-US" sz="2400" dirty="0" smtClean="0">
                <a:latin typeface="+mn-lt"/>
                <a:ea typeface="MS PGothic" panose="020B0600070205080204" charset="-128"/>
                <a:cs typeface="MS PGothic" panose="020B0600070205080204" charset="-128"/>
              </a:rPr>
              <a:t>asymmetric</a:t>
            </a:r>
            <a:r>
              <a:rPr lang="en-US" sz="2400" dirty="0">
                <a:latin typeface="+mn-lt"/>
                <a:ea typeface="MS PGothic" panose="020B0600070205080204" charset="-128"/>
                <a:cs typeface="MS PGothic" panose="020B0600070205080204" charset="-128"/>
              </a:rPr>
              <a:t>: up to </a:t>
            </a:r>
            <a:r>
              <a:rPr lang="en-US" sz="2400" dirty="0" smtClean="0">
                <a:latin typeface="+mn-lt"/>
                <a:ea typeface="MS PGothic" panose="020B0600070205080204" charset="-128"/>
                <a:cs typeface="MS PGothic" panose="020B0600070205080204" charset="-128"/>
              </a:rPr>
              <a:t>30M</a:t>
            </a:r>
            <a:r>
              <a:rPr lang="en-US" sz="100" dirty="0" smtClean="0">
                <a:latin typeface="+mn-lt"/>
                <a:ea typeface="MS PGothic" panose="020B0600070205080204" charset="-128"/>
                <a:cs typeface="MS PGothic" panose="020B0600070205080204" charset="-128"/>
              </a:rPr>
              <a:t> </a:t>
            </a:r>
            <a:r>
              <a:rPr lang="en-US" sz="2400" dirty="0" smtClean="0">
                <a:latin typeface="+mn-lt"/>
                <a:ea typeface="MS PGothic" panose="020B0600070205080204" charset="-128"/>
                <a:cs typeface="MS PGothic" panose="020B0600070205080204" charset="-128"/>
              </a:rPr>
              <a:t>b</a:t>
            </a:r>
            <a:r>
              <a:rPr lang="en-US" sz="100" dirty="0" smtClean="0">
                <a:latin typeface="+mn-lt"/>
                <a:ea typeface="MS PGothic" panose="020B0600070205080204" charset="-128"/>
                <a:cs typeface="MS PGothic" panose="020B0600070205080204" charset="-128"/>
              </a:rPr>
              <a:t> </a:t>
            </a:r>
            <a:r>
              <a:rPr lang="en-US" sz="2400" dirty="0" smtClean="0">
                <a:latin typeface="+mn-lt"/>
                <a:ea typeface="MS PGothic" panose="020B0600070205080204" charset="-128"/>
                <a:cs typeface="MS PGothic" panose="020B0600070205080204" charset="-128"/>
              </a:rPr>
              <a:t>p</a:t>
            </a:r>
            <a:r>
              <a:rPr lang="en-US" sz="100" dirty="0" smtClean="0">
                <a:latin typeface="+mn-lt"/>
                <a:ea typeface="MS PGothic" panose="020B0600070205080204" charset="-128"/>
                <a:cs typeface="MS PGothic" panose="020B0600070205080204" charset="-128"/>
              </a:rPr>
              <a:t> </a:t>
            </a:r>
            <a:r>
              <a:rPr lang="en-US" sz="2400" dirty="0" smtClean="0">
                <a:latin typeface="+mn-lt"/>
                <a:ea typeface="MS PGothic" panose="020B0600070205080204" charset="-128"/>
                <a:cs typeface="MS PGothic" panose="020B0600070205080204" charset="-128"/>
              </a:rPr>
              <a:t>s </a:t>
            </a:r>
            <a:r>
              <a:rPr lang="en-US" sz="2400" dirty="0">
                <a:latin typeface="+mn-lt"/>
                <a:ea typeface="MS PGothic" panose="020B0600070205080204" charset="-128"/>
                <a:cs typeface="MS PGothic" panose="020B0600070205080204" charset="-128"/>
              </a:rPr>
              <a:t>downstream transmission rate, 2 </a:t>
            </a:r>
            <a:r>
              <a:rPr lang="en-US" sz="2400" dirty="0" smtClean="0">
                <a:latin typeface="+mn-lt"/>
                <a:ea typeface="MS PGothic" panose="020B0600070205080204" charset="-128"/>
                <a:cs typeface="MS PGothic" panose="020B0600070205080204" charset="-128"/>
              </a:rPr>
              <a:t>M</a:t>
            </a:r>
            <a:r>
              <a:rPr lang="en-US" sz="100" dirty="0" smtClean="0">
                <a:latin typeface="+mn-lt"/>
                <a:ea typeface="MS PGothic" panose="020B0600070205080204" charset="-128"/>
                <a:cs typeface="MS PGothic" panose="020B0600070205080204" charset="-128"/>
              </a:rPr>
              <a:t> </a:t>
            </a:r>
            <a:r>
              <a:rPr lang="en-US" sz="2400" dirty="0" smtClean="0">
                <a:latin typeface="+mn-lt"/>
                <a:ea typeface="MS PGothic" panose="020B0600070205080204" charset="-128"/>
                <a:cs typeface="MS PGothic" panose="020B0600070205080204" charset="-128"/>
              </a:rPr>
              <a:t>b</a:t>
            </a:r>
            <a:r>
              <a:rPr lang="en-US" sz="100" dirty="0" smtClean="0">
                <a:latin typeface="+mn-lt"/>
                <a:ea typeface="MS PGothic" panose="020B0600070205080204" charset="-128"/>
                <a:cs typeface="MS PGothic" panose="020B0600070205080204" charset="-128"/>
              </a:rPr>
              <a:t> </a:t>
            </a:r>
            <a:r>
              <a:rPr lang="en-US" sz="2400" dirty="0" smtClean="0">
                <a:latin typeface="+mn-lt"/>
                <a:ea typeface="MS PGothic" panose="020B0600070205080204" charset="-128"/>
                <a:cs typeface="MS PGothic" panose="020B0600070205080204" charset="-128"/>
              </a:rPr>
              <a:t>p</a:t>
            </a:r>
            <a:r>
              <a:rPr lang="en-US" sz="100" dirty="0" smtClean="0">
                <a:latin typeface="+mn-lt"/>
                <a:ea typeface="MS PGothic" panose="020B0600070205080204" charset="-128"/>
                <a:cs typeface="MS PGothic" panose="020B0600070205080204" charset="-128"/>
              </a:rPr>
              <a:t> </a:t>
            </a:r>
            <a:r>
              <a:rPr lang="en-US" sz="2400" dirty="0" smtClean="0">
                <a:latin typeface="+mn-lt"/>
                <a:ea typeface="MS PGothic" panose="020B0600070205080204" charset="-128"/>
                <a:cs typeface="MS PGothic" panose="020B0600070205080204" charset="-128"/>
              </a:rPr>
              <a:t>s </a:t>
            </a:r>
            <a:r>
              <a:rPr lang="en-US" sz="2400" dirty="0">
                <a:latin typeface="+mn-lt"/>
                <a:ea typeface="MS PGothic" panose="020B0600070205080204" charset="-128"/>
                <a:cs typeface="MS PGothic" panose="020B0600070205080204" charset="-128"/>
              </a:rPr>
              <a:t>upstream transmission rate</a:t>
            </a:r>
            <a:endParaRPr lang="en-US" sz="2400" dirty="0">
              <a:latin typeface="+mn-lt"/>
              <a:ea typeface="MS PGothic" panose="020B0600070205080204" charset="-128"/>
              <a:cs typeface="MS PGothic" panose="020B0600070205080204" charset="-128"/>
            </a:endParaRPr>
          </a:p>
          <a:p>
            <a:pPr>
              <a:buClr>
                <a:schemeClr val="tx2"/>
              </a:buClr>
              <a:defRPr/>
            </a:pPr>
            <a:r>
              <a:rPr lang="en-US" sz="2400" b="1" dirty="0">
                <a:solidFill>
                  <a:schemeClr val="tx1"/>
                </a:solidFill>
                <a:latin typeface="+mn-lt"/>
                <a:ea typeface="MS PGothic" panose="020B0600070205080204" charset="-128"/>
                <a:cs typeface="MS PGothic" panose="020B0600070205080204" charset="-128"/>
              </a:rPr>
              <a:t>network</a:t>
            </a:r>
            <a:r>
              <a:rPr lang="en-US" sz="2400" dirty="0">
                <a:solidFill>
                  <a:srgbClr val="000099"/>
                </a:solidFill>
                <a:latin typeface="+mn-lt"/>
                <a:ea typeface="MS PGothic" panose="020B0600070205080204" charset="-128"/>
                <a:cs typeface="MS PGothic" panose="020B0600070205080204" charset="-128"/>
              </a:rPr>
              <a:t> </a:t>
            </a:r>
            <a:r>
              <a:rPr lang="en-US" sz="2400" dirty="0">
                <a:latin typeface="+mn-lt"/>
                <a:ea typeface="MS PGothic" panose="020B0600070205080204" charset="-128"/>
                <a:cs typeface="MS PGothic" panose="020B0600070205080204" charset="-128"/>
              </a:rPr>
              <a:t>of cable, fiber attaches homes to </a:t>
            </a:r>
            <a:r>
              <a:rPr lang="en-US" sz="2400" dirty="0" smtClean="0">
                <a:latin typeface="+mn-lt"/>
                <a:ea typeface="MS PGothic" panose="020B0600070205080204" charset="-128"/>
                <a:cs typeface="MS PGothic" panose="020B0600070205080204" charset="-128"/>
              </a:rPr>
              <a:t>I</a:t>
            </a:r>
            <a:r>
              <a:rPr lang="en-US" sz="100" dirty="0" smtClean="0">
                <a:latin typeface="+mn-lt"/>
                <a:ea typeface="MS PGothic" panose="020B0600070205080204" charset="-128"/>
                <a:cs typeface="MS PGothic" panose="020B0600070205080204" charset="-128"/>
              </a:rPr>
              <a:t> </a:t>
            </a:r>
            <a:r>
              <a:rPr lang="en-US" sz="2400" dirty="0" smtClean="0">
                <a:latin typeface="+mn-lt"/>
                <a:ea typeface="MS PGothic" panose="020B0600070205080204" charset="-128"/>
                <a:cs typeface="MS PGothic" panose="020B0600070205080204" charset="-128"/>
              </a:rPr>
              <a:t>S</a:t>
            </a:r>
            <a:r>
              <a:rPr lang="en-US" sz="100" dirty="0" smtClean="0">
                <a:latin typeface="+mn-lt"/>
                <a:ea typeface="MS PGothic" panose="020B0600070205080204" charset="-128"/>
                <a:cs typeface="MS PGothic" panose="020B0600070205080204" charset="-128"/>
              </a:rPr>
              <a:t> </a:t>
            </a:r>
            <a:r>
              <a:rPr lang="en-US" sz="2400" dirty="0" smtClean="0">
                <a:latin typeface="+mn-lt"/>
                <a:ea typeface="MS PGothic" panose="020B0600070205080204" charset="-128"/>
                <a:cs typeface="MS PGothic" panose="020B0600070205080204" charset="-128"/>
              </a:rPr>
              <a:t>P router</a:t>
            </a:r>
            <a:endParaRPr lang="en-US" sz="2400" dirty="0" smtClean="0">
              <a:latin typeface="+mn-lt"/>
              <a:ea typeface="MS PGothic" panose="020B0600070205080204" charset="-128"/>
              <a:cs typeface="MS PGothic" panose="020B0600070205080204" charset="-128"/>
            </a:endParaRPr>
          </a:p>
          <a:p>
            <a:pPr lvl="1">
              <a:buClr>
                <a:schemeClr val="tx2"/>
              </a:buClr>
              <a:defRPr/>
            </a:pPr>
            <a:r>
              <a:rPr lang="en-US" sz="2400" dirty="0" smtClean="0">
                <a:latin typeface="+mn-lt"/>
                <a:ea typeface="MS PGothic" panose="020B0600070205080204" charset="-128"/>
                <a:cs typeface="MS PGothic" panose="020B0600070205080204" charset="-128"/>
              </a:rPr>
              <a:t>homes </a:t>
            </a:r>
            <a:r>
              <a:rPr lang="en-US" sz="2400" b="1" dirty="0">
                <a:solidFill>
                  <a:schemeClr val="tx1"/>
                </a:solidFill>
                <a:latin typeface="+mn-lt"/>
                <a:ea typeface="MS PGothic" panose="020B0600070205080204" charset="-128"/>
                <a:cs typeface="MS PGothic" panose="020B0600070205080204" charset="-128"/>
              </a:rPr>
              <a:t>share access network</a:t>
            </a:r>
            <a:r>
              <a:rPr lang="en-US" sz="2400" dirty="0">
                <a:solidFill>
                  <a:srgbClr val="FF0000"/>
                </a:solidFill>
                <a:latin typeface="+mn-lt"/>
                <a:ea typeface="MS PGothic" panose="020B0600070205080204" charset="-128"/>
                <a:cs typeface="MS PGothic" panose="020B0600070205080204" charset="-128"/>
              </a:rPr>
              <a:t> </a:t>
            </a:r>
            <a:r>
              <a:rPr lang="en-US" sz="2400" dirty="0">
                <a:latin typeface="+mn-lt"/>
                <a:ea typeface="MS PGothic" panose="020B0600070205080204" charset="-128"/>
                <a:cs typeface="MS PGothic" panose="020B0600070205080204" charset="-128"/>
              </a:rPr>
              <a:t>to cable </a:t>
            </a:r>
            <a:r>
              <a:rPr lang="en-US" sz="2400" dirty="0" smtClean="0">
                <a:latin typeface="+mn-lt"/>
                <a:ea typeface="MS PGothic" panose="020B0600070205080204" charset="-128"/>
                <a:cs typeface="MS PGothic" panose="020B0600070205080204" charset="-128"/>
              </a:rPr>
              <a:t>headend</a:t>
            </a:r>
            <a:endParaRPr lang="en-US" sz="2400" dirty="0" smtClean="0">
              <a:latin typeface="+mn-lt"/>
              <a:ea typeface="MS PGothic" panose="020B0600070205080204" charset="-128"/>
              <a:cs typeface="MS PGothic" panose="020B0600070205080204" charset="-128"/>
            </a:endParaRPr>
          </a:p>
          <a:p>
            <a:pPr lvl="1">
              <a:buClr>
                <a:schemeClr val="tx2"/>
              </a:buClr>
              <a:defRPr/>
            </a:pPr>
            <a:r>
              <a:rPr lang="en-US" sz="2400" dirty="0" smtClean="0">
                <a:latin typeface="+mn-lt"/>
                <a:ea typeface="MS PGothic" panose="020B0600070205080204" charset="-128"/>
                <a:cs typeface="MS PGothic" panose="020B0600070205080204" charset="-128"/>
              </a:rPr>
              <a:t>unlike D</a:t>
            </a:r>
            <a:r>
              <a:rPr lang="en-US" sz="100" dirty="0" smtClean="0">
                <a:latin typeface="+mn-lt"/>
                <a:ea typeface="MS PGothic" panose="020B0600070205080204" charset="-128"/>
                <a:cs typeface="MS PGothic" panose="020B0600070205080204" charset="-128"/>
              </a:rPr>
              <a:t> </a:t>
            </a:r>
            <a:r>
              <a:rPr lang="en-US" sz="2400" dirty="0" smtClean="0">
                <a:latin typeface="+mn-lt"/>
                <a:ea typeface="MS PGothic" panose="020B0600070205080204" charset="-128"/>
                <a:cs typeface="MS PGothic" panose="020B0600070205080204" charset="-128"/>
              </a:rPr>
              <a:t>S</a:t>
            </a:r>
            <a:r>
              <a:rPr lang="en-US" sz="100" dirty="0" smtClean="0">
                <a:latin typeface="+mn-lt"/>
                <a:ea typeface="MS PGothic" panose="020B0600070205080204" charset="-128"/>
                <a:cs typeface="MS PGothic" panose="020B0600070205080204" charset="-128"/>
              </a:rPr>
              <a:t> </a:t>
            </a:r>
            <a:r>
              <a:rPr lang="en-US" sz="2400" dirty="0" smtClean="0">
                <a:latin typeface="+mn-lt"/>
                <a:ea typeface="MS PGothic" panose="020B0600070205080204" charset="-128"/>
                <a:cs typeface="MS PGothic" panose="020B0600070205080204" charset="-128"/>
              </a:rPr>
              <a:t>L</a:t>
            </a:r>
            <a:r>
              <a:rPr lang="en-US" sz="2400" dirty="0">
                <a:latin typeface="+mn-lt"/>
                <a:ea typeface="MS PGothic" panose="020B0600070205080204" charset="-128"/>
                <a:cs typeface="MS PGothic" panose="020B0600070205080204" charset="-128"/>
              </a:rPr>
              <a:t>, which has dedicated access to central </a:t>
            </a:r>
            <a:r>
              <a:rPr lang="en-US" sz="2400" dirty="0" smtClean="0">
                <a:latin typeface="+mn-lt"/>
                <a:ea typeface="MS PGothic" panose="020B0600070205080204" charset="-128"/>
                <a:cs typeface="MS PGothic" panose="020B0600070205080204" charset="-128"/>
              </a:rPr>
              <a:t>office</a:t>
            </a:r>
            <a:endParaRPr lang="en-US" sz="2400" dirty="0">
              <a:latin typeface="+mn-lt"/>
              <a:ea typeface="MS PGothic" panose="020B0600070205080204" charset="-128"/>
              <a:cs typeface="MS PGothic" panose="020B0600070205080204" charset="-128"/>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ea typeface="MS PGothic" panose="020B0600070205080204" charset="-128"/>
              </a:rPr>
              <a:t>Introduction </a:t>
            </a:r>
            <a:r>
              <a:rPr lang="en-US" altLang="en-US" sz="2000" b="0" dirty="0" smtClean="0">
                <a:ea typeface="MS PGothic" panose="020B0600070205080204" charset="-128"/>
              </a:rPr>
              <a:t>(1 of 2)</a:t>
            </a:r>
            <a:endParaRPr lang="en-US" sz="2000" b="0" dirty="0"/>
          </a:p>
        </p:txBody>
      </p:sp>
      <p:sp>
        <p:nvSpPr>
          <p:cNvPr id="4" name="Text Placeholder 3"/>
          <p:cNvSpPr>
            <a:spLocks noGrp="1"/>
          </p:cNvSpPr>
          <p:nvPr>
            <p:ph type="body" idx="1"/>
          </p:nvPr>
        </p:nvSpPr>
        <p:spPr/>
        <p:txBody>
          <a:bodyPr/>
          <a:lstStyle/>
          <a:p>
            <a:pPr marL="0" indent="0">
              <a:buNone/>
            </a:pPr>
            <a:r>
              <a:rPr lang="en-US" altLang="en-US" sz="2400" b="1" dirty="0" smtClean="0">
                <a:solidFill>
                  <a:schemeClr val="tx1"/>
                </a:solidFill>
                <a:latin typeface="+mn-lt"/>
                <a:ea typeface="MS PGothic" panose="020B0600070205080204" charset="-128"/>
              </a:rPr>
              <a:t>Our Goal:</a:t>
            </a:r>
            <a:endParaRPr lang="en-US" altLang="en-US" sz="2400" b="1" dirty="0" smtClean="0">
              <a:solidFill>
                <a:schemeClr val="tx1"/>
              </a:solidFill>
              <a:latin typeface="+mn-lt"/>
              <a:ea typeface="MS PGothic" panose="020B0600070205080204" charset="-128"/>
            </a:endParaRPr>
          </a:p>
          <a:p>
            <a:r>
              <a:rPr lang="en-US" altLang="en-US" sz="2400" dirty="0" smtClean="0">
                <a:latin typeface="+mn-lt"/>
                <a:ea typeface="MS PGothic" panose="020B0600070205080204" charset="-128"/>
              </a:rPr>
              <a:t>get </a:t>
            </a:r>
            <a:r>
              <a:rPr lang="en-US" altLang="ja-JP" sz="2400" dirty="0" smtClean="0">
                <a:latin typeface="+mn-lt"/>
                <a:ea typeface="MS PGothic" panose="020B0600070205080204" charset="-128"/>
              </a:rPr>
              <a:t>“feel” and terminology</a:t>
            </a:r>
            <a:endParaRPr lang="en-US" altLang="ja-JP" sz="2400" dirty="0" smtClean="0">
              <a:latin typeface="+mn-lt"/>
              <a:ea typeface="MS PGothic" panose="020B0600070205080204" charset="-128"/>
            </a:endParaRPr>
          </a:p>
          <a:p>
            <a:r>
              <a:rPr lang="en-US" altLang="en-US" sz="2400" dirty="0" smtClean="0">
                <a:latin typeface="+mn-lt"/>
                <a:ea typeface="MS PGothic" panose="020B0600070205080204" charset="-128"/>
              </a:rPr>
              <a:t>more depth, detail </a:t>
            </a:r>
            <a:r>
              <a:rPr lang="en-US" altLang="en-US" sz="2400" b="1" dirty="0" smtClean="0">
                <a:latin typeface="+mn-lt"/>
                <a:ea typeface="MS PGothic" panose="020B0600070205080204" charset="-128"/>
              </a:rPr>
              <a:t>later </a:t>
            </a:r>
            <a:r>
              <a:rPr lang="en-US" altLang="en-US" sz="2400" dirty="0" smtClean="0">
                <a:latin typeface="+mn-lt"/>
                <a:ea typeface="MS PGothic" panose="020B0600070205080204" charset="-128"/>
              </a:rPr>
              <a:t>in course</a:t>
            </a:r>
            <a:endParaRPr lang="en-US" altLang="en-US" sz="2400" dirty="0" smtClean="0">
              <a:latin typeface="+mn-lt"/>
              <a:ea typeface="MS PGothic" panose="020B0600070205080204" charset="-128"/>
            </a:endParaRPr>
          </a:p>
          <a:p>
            <a:r>
              <a:rPr lang="en-US" altLang="en-US" sz="2400" dirty="0" smtClean="0">
                <a:latin typeface="+mn-lt"/>
                <a:ea typeface="MS PGothic" panose="020B0600070205080204" charset="-128"/>
              </a:rPr>
              <a:t>approach:</a:t>
            </a:r>
            <a:endParaRPr lang="en-US" altLang="en-US" sz="2400" dirty="0" smtClean="0">
              <a:latin typeface="+mn-lt"/>
              <a:ea typeface="MS PGothic" panose="020B0600070205080204" charset="-128"/>
            </a:endParaRPr>
          </a:p>
          <a:p>
            <a:pPr lvl="1">
              <a:buSzPct val="85000"/>
            </a:pPr>
            <a:r>
              <a:rPr lang="en-US" altLang="en-US" sz="2400" dirty="0" smtClean="0">
                <a:latin typeface="+mn-lt"/>
                <a:ea typeface="Arial" panose="020B0604020202020204" pitchFamily="34" charset="0"/>
              </a:rPr>
              <a:t>use Internet as example</a:t>
            </a:r>
            <a:endParaRPr lang="en-US" sz="2400" dirty="0">
              <a:latin typeface="+mn-l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 Network: Home Network</a:t>
            </a:r>
            <a:endParaRPr lang="en-US" dirty="0"/>
          </a:p>
        </p:txBody>
      </p:sp>
      <p:pic>
        <p:nvPicPr>
          <p:cNvPr id="5" name="Picture 4" descr="A diagram of home network has various connected devices. A cable or D S L modem has 2 wires. 1 wire extends outside the house, to and from headend or central office. The other wire connection is to a router, or firewall, N A T. The router has 3 wires. 1 wire connects to a wifi router, or wireless access point, 54 M b p s. The wifi router and the router are often combined in a single box. The router is wired to 2 P C’s, wired Ethernet, 1 G b p s. 3 wireless devices, a smartphone, a laptop, and a fridge, emit signal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31612" y="1909101"/>
            <a:ext cx="6880776" cy="4000452"/>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Enterprise Access Networks (Ethernet)</a:t>
            </a:r>
            <a:endParaRPr lang="en-US" dirty="0"/>
          </a:p>
        </p:txBody>
      </p:sp>
      <p:pic>
        <p:nvPicPr>
          <p:cNvPr id="4" name="Picture 3" descr="A diagram of Ethernet networks has 2 connected main parts. Part 1. An institutional router, has 3 wires. 1 wire is an institutional link to I S P, or internet. The other wires connect to Ethernet switches. One Ethernet switch connects to institutional mail, web servers, while the other Ethernet switch connects to P C’s and a wireless router, which emits signals to laptop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98873" y="1474574"/>
            <a:ext cx="7346255" cy="2991176"/>
          </a:xfrm>
          <a:prstGeom prst="rect">
            <a:avLst/>
          </a:prstGeom>
        </p:spPr>
      </p:pic>
      <p:sp>
        <p:nvSpPr>
          <p:cNvPr id="3" name="Text Placeholder 2"/>
          <p:cNvSpPr>
            <a:spLocks noGrp="1"/>
          </p:cNvSpPr>
          <p:nvPr>
            <p:ph type="body" idx="1"/>
          </p:nvPr>
        </p:nvSpPr>
        <p:spPr>
          <a:xfrm>
            <a:off x="457199" y="4627674"/>
            <a:ext cx="8358809" cy="1574343"/>
          </a:xfrm>
        </p:spPr>
        <p:txBody>
          <a:bodyPr/>
          <a:lstStyle/>
          <a:p>
            <a:pPr>
              <a:defRPr/>
            </a:pPr>
            <a:r>
              <a:rPr lang="en-US" sz="2200" dirty="0">
                <a:latin typeface="+mn-lt"/>
              </a:rPr>
              <a:t>typically used in companies, universities, </a:t>
            </a:r>
            <a:r>
              <a:rPr lang="en-US" sz="2200" dirty="0" smtClean="0">
                <a:latin typeface="+mn-lt"/>
              </a:rPr>
              <a:t>etc.</a:t>
            </a:r>
            <a:endParaRPr lang="en-US" sz="2200" dirty="0" smtClean="0">
              <a:latin typeface="+mn-lt"/>
            </a:endParaRPr>
          </a:p>
          <a:p>
            <a:pPr>
              <a:defRPr/>
            </a:pPr>
            <a:r>
              <a:rPr lang="en-US" sz="2200" dirty="0" smtClean="0">
                <a:latin typeface="+mn-lt"/>
              </a:rPr>
              <a:t>10 M</a:t>
            </a:r>
            <a:r>
              <a:rPr lang="en-US" sz="100" dirty="0" smtClean="0">
                <a:latin typeface="+mn-lt"/>
              </a:rPr>
              <a:t> </a:t>
            </a:r>
            <a:r>
              <a:rPr lang="en-US" sz="2200" dirty="0" smtClean="0">
                <a:latin typeface="+mn-lt"/>
              </a:rPr>
              <a:t>b</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s</a:t>
            </a:r>
            <a:r>
              <a:rPr lang="en-US" sz="2200" dirty="0">
                <a:latin typeface="+mn-lt"/>
              </a:rPr>
              <a:t>, </a:t>
            </a:r>
            <a:r>
              <a:rPr lang="en-US" sz="2200" dirty="0" smtClean="0">
                <a:latin typeface="+mn-lt"/>
              </a:rPr>
              <a:t>100M</a:t>
            </a:r>
            <a:r>
              <a:rPr lang="en-US" sz="100" dirty="0" smtClean="0">
                <a:latin typeface="+mn-lt"/>
              </a:rPr>
              <a:t> </a:t>
            </a:r>
            <a:r>
              <a:rPr lang="en-US" sz="2200" dirty="0" smtClean="0">
                <a:latin typeface="+mn-lt"/>
              </a:rPr>
              <a:t>b</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s</a:t>
            </a:r>
            <a:r>
              <a:rPr lang="en-US" sz="2200" dirty="0">
                <a:latin typeface="+mn-lt"/>
              </a:rPr>
              <a:t>, </a:t>
            </a:r>
            <a:r>
              <a:rPr lang="en-US" sz="2200" dirty="0" smtClean="0">
                <a:latin typeface="+mn-lt"/>
              </a:rPr>
              <a:t>1G</a:t>
            </a:r>
            <a:r>
              <a:rPr lang="en-US" sz="100" dirty="0" smtClean="0">
                <a:latin typeface="+mn-lt"/>
              </a:rPr>
              <a:t> </a:t>
            </a:r>
            <a:r>
              <a:rPr lang="en-US" sz="2200" dirty="0" smtClean="0">
                <a:latin typeface="+mn-lt"/>
              </a:rPr>
              <a:t>b</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s</a:t>
            </a:r>
            <a:r>
              <a:rPr lang="en-US" sz="2200" dirty="0">
                <a:latin typeface="+mn-lt"/>
              </a:rPr>
              <a:t>, </a:t>
            </a:r>
            <a:r>
              <a:rPr lang="en-US" sz="2200" dirty="0" smtClean="0">
                <a:latin typeface="+mn-lt"/>
              </a:rPr>
              <a:t>10G</a:t>
            </a:r>
            <a:r>
              <a:rPr lang="en-US" sz="100" dirty="0" smtClean="0">
                <a:latin typeface="+mn-lt"/>
              </a:rPr>
              <a:t> </a:t>
            </a:r>
            <a:r>
              <a:rPr lang="en-US" sz="2200" dirty="0" smtClean="0">
                <a:latin typeface="+mn-lt"/>
              </a:rPr>
              <a:t>b</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s </a:t>
            </a:r>
            <a:r>
              <a:rPr lang="en-US" sz="2200" dirty="0">
                <a:latin typeface="+mn-lt"/>
              </a:rPr>
              <a:t>transmission </a:t>
            </a:r>
            <a:r>
              <a:rPr lang="en-US" sz="2200" dirty="0" smtClean="0">
                <a:latin typeface="+mn-lt"/>
              </a:rPr>
              <a:t>rates</a:t>
            </a:r>
            <a:endParaRPr lang="en-US" sz="2200" dirty="0" smtClean="0">
              <a:latin typeface="+mn-lt"/>
            </a:endParaRPr>
          </a:p>
          <a:p>
            <a:pPr>
              <a:defRPr/>
            </a:pPr>
            <a:r>
              <a:rPr lang="en-US" sz="2200" dirty="0" smtClean="0">
                <a:latin typeface="+mn-lt"/>
              </a:rPr>
              <a:t>today</a:t>
            </a:r>
            <a:r>
              <a:rPr lang="en-US" sz="2200" dirty="0">
                <a:latin typeface="+mn-lt"/>
              </a:rPr>
              <a:t>, end systems typically connect into Ethernet switch</a:t>
            </a:r>
            <a:endParaRPr lang="en-US" sz="2200" dirty="0">
              <a:latin typeface="+mn-lt"/>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Wireless Access </a:t>
            </a:r>
            <a:r>
              <a:rPr lang="en-US" altLang="en-US" dirty="0" smtClean="0">
                <a:ea typeface="MS PGothic" panose="020B0600070205080204" charset="-128"/>
              </a:rPr>
              <a:t>Networks </a:t>
            </a:r>
            <a:r>
              <a:rPr lang="en-US" altLang="en-US" sz="2000" b="0" dirty="0" smtClean="0">
                <a:ea typeface="MS PGothic" panose="020B0600070205080204" charset="-128"/>
              </a:rPr>
              <a:t>(1 of 2)</a:t>
            </a:r>
            <a:endParaRPr lang="en-US" sz="2000" b="0" dirty="0"/>
          </a:p>
        </p:txBody>
      </p:sp>
      <p:sp>
        <p:nvSpPr>
          <p:cNvPr id="4" name="Content Placeholder 3"/>
          <p:cNvSpPr>
            <a:spLocks noGrp="1"/>
          </p:cNvSpPr>
          <p:nvPr>
            <p:ph type="body" idx="1"/>
          </p:nvPr>
        </p:nvSpPr>
        <p:spPr>
          <a:xfrm>
            <a:off x="457200" y="1600201"/>
            <a:ext cx="8229600" cy="921774"/>
          </a:xfrm>
        </p:spPr>
        <p:txBody>
          <a:bodyPr/>
          <a:lstStyle/>
          <a:p>
            <a:pPr marL="255905" indent="-255905" eaLnBrk="1" hangingPunct="1"/>
            <a:r>
              <a:rPr lang="en-US" altLang="en-US" sz="2000" dirty="0">
                <a:latin typeface="+mn-lt"/>
                <a:ea typeface="MS PGothic" panose="020B0600070205080204" charset="-128"/>
              </a:rPr>
              <a:t>shared</a:t>
            </a:r>
            <a:r>
              <a:rPr lang="en-US" altLang="en-US" sz="2000" b="1" dirty="0">
                <a:latin typeface="+mn-lt"/>
                <a:ea typeface="MS PGothic" panose="020B0600070205080204" charset="-128"/>
              </a:rPr>
              <a:t> wireless</a:t>
            </a:r>
            <a:r>
              <a:rPr lang="en-US" altLang="en-US" sz="2000" dirty="0">
                <a:latin typeface="+mn-lt"/>
                <a:ea typeface="MS PGothic" panose="020B0600070205080204" charset="-128"/>
              </a:rPr>
              <a:t> access network connects end system to router</a:t>
            </a:r>
            <a:endParaRPr lang="en-US" altLang="en-US" sz="2000" dirty="0">
              <a:latin typeface="+mn-lt"/>
              <a:ea typeface="MS PGothic" panose="020B0600070205080204" charset="-128"/>
            </a:endParaRPr>
          </a:p>
          <a:p>
            <a:pPr marL="741680" lvl="1" indent="-284480" eaLnBrk="1" hangingPunct="1"/>
            <a:r>
              <a:rPr lang="en-US" altLang="en-US" sz="2000" dirty="0">
                <a:latin typeface="+mn-lt"/>
                <a:ea typeface="Arial" panose="020B0604020202020204" pitchFamily="34" charset="0"/>
              </a:rPr>
              <a:t>via base station aka </a:t>
            </a:r>
            <a:r>
              <a:rPr lang="en-US" altLang="ja-JP" sz="2000" dirty="0" smtClean="0">
                <a:latin typeface="+mn-lt"/>
                <a:ea typeface="MS PGothic" panose="020B0600070205080204" charset="-128"/>
              </a:rPr>
              <a:t>“access point”</a:t>
            </a:r>
            <a:endParaRPr lang="en-US" altLang="ja-JP" sz="2000" dirty="0" smtClean="0">
              <a:latin typeface="+mn-lt"/>
              <a:ea typeface="MS PGothic" panose="020B0600070205080204" charset="-128"/>
            </a:endParaRPr>
          </a:p>
        </p:txBody>
      </p:sp>
      <p:sp>
        <p:nvSpPr>
          <p:cNvPr id="3" name="Text Placeholder 2"/>
          <p:cNvSpPr>
            <a:spLocks noGrp="1"/>
          </p:cNvSpPr>
          <p:nvPr>
            <p:ph type="body" idx="2"/>
          </p:nvPr>
        </p:nvSpPr>
        <p:spPr>
          <a:xfrm>
            <a:off x="457200" y="2462984"/>
            <a:ext cx="8229600" cy="1460090"/>
          </a:xfrm>
        </p:spPr>
        <p:txBody>
          <a:bodyPr/>
          <a:lstStyle/>
          <a:p>
            <a:pPr eaLnBrk="1" hangingPunct="1">
              <a:buClr>
                <a:srgbClr val="000099"/>
              </a:buClr>
              <a:buSzPct val="65000"/>
              <a:buFont typeface="Wingdings" panose="05000000000000000000" pitchFamily="2" charset="2"/>
              <a:buNone/>
            </a:pPr>
            <a:r>
              <a:rPr lang="en-US" altLang="en-US" sz="2000" b="1" dirty="0">
                <a:solidFill>
                  <a:schemeClr val="tx1"/>
                </a:solidFill>
                <a:latin typeface="+mn-lt"/>
              </a:rPr>
              <a:t>wireless L A Ns:</a:t>
            </a:r>
            <a:endParaRPr lang="en-US" altLang="en-US" sz="2000" b="1" dirty="0">
              <a:solidFill>
                <a:schemeClr val="tx1"/>
              </a:solidFill>
              <a:latin typeface="+mn-lt"/>
            </a:endParaRPr>
          </a:p>
          <a:p>
            <a:pPr>
              <a:buClr>
                <a:schemeClr val="tx2"/>
              </a:buClr>
              <a:tabLst>
                <a:tab pos="537845" algn="l"/>
              </a:tabLst>
            </a:pPr>
            <a:r>
              <a:rPr lang="en-US" altLang="en-US" sz="2000" dirty="0">
                <a:latin typeface="+mn-lt"/>
                <a:ea typeface="MS PGothic" panose="020B0600070205080204" charset="-128"/>
              </a:rPr>
              <a:t>within building (100 ft.)</a:t>
            </a:r>
            <a:endParaRPr lang="en-US" altLang="en-US" sz="2000" dirty="0">
              <a:latin typeface="+mn-lt"/>
              <a:ea typeface="MS PGothic" panose="020B0600070205080204" charset="-128"/>
            </a:endParaRPr>
          </a:p>
          <a:p>
            <a:pPr>
              <a:buClr>
                <a:schemeClr val="tx2"/>
              </a:buClr>
              <a:tabLst>
                <a:tab pos="537845" algn="l"/>
              </a:tabLst>
            </a:pPr>
            <a:r>
              <a:rPr lang="en-US" altLang="en-US" sz="2000" dirty="0">
                <a:latin typeface="+mn-lt"/>
                <a:ea typeface="MS PGothic" panose="020B0600070205080204" charset="-128"/>
              </a:rPr>
              <a:t>802.11b/g/n (WiFi): 11, 54, 450 </a:t>
            </a:r>
            <a:r>
              <a:rPr lang="en-US" altLang="en-US" sz="2000" dirty="0" smtClean="0">
                <a:latin typeface="+mn-lt"/>
                <a:ea typeface="MS PGothic" panose="020B0600070205080204" charset="-128"/>
              </a:rPr>
              <a:t>M</a:t>
            </a:r>
            <a:r>
              <a:rPr lang="en-US" altLang="en-US" sz="100" dirty="0" smtClean="0">
                <a:latin typeface="+mn-lt"/>
                <a:ea typeface="MS PGothic" panose="020B0600070205080204" charset="-128"/>
              </a:rPr>
              <a:t> </a:t>
            </a:r>
            <a:r>
              <a:rPr lang="en-US" altLang="en-US" sz="2000" dirty="0" smtClean="0">
                <a:latin typeface="+mn-lt"/>
                <a:ea typeface="MS PGothic" panose="020B0600070205080204" charset="-128"/>
              </a:rPr>
              <a:t>b</a:t>
            </a:r>
            <a:r>
              <a:rPr lang="en-US" altLang="en-US" sz="100" dirty="0" smtClean="0">
                <a:latin typeface="+mn-lt"/>
                <a:ea typeface="MS PGothic" panose="020B0600070205080204" charset="-128"/>
              </a:rPr>
              <a:t> </a:t>
            </a:r>
            <a:r>
              <a:rPr lang="en-US" altLang="en-US" sz="2000" dirty="0" smtClean="0">
                <a:latin typeface="+mn-lt"/>
                <a:ea typeface="MS PGothic" panose="020B0600070205080204" charset="-128"/>
              </a:rPr>
              <a:t>p</a:t>
            </a:r>
            <a:r>
              <a:rPr lang="en-US" altLang="en-US" sz="100" dirty="0" smtClean="0">
                <a:latin typeface="+mn-lt"/>
                <a:ea typeface="MS PGothic" panose="020B0600070205080204" charset="-128"/>
              </a:rPr>
              <a:t> </a:t>
            </a:r>
            <a:r>
              <a:rPr lang="en-US" altLang="en-US" sz="2000" dirty="0" smtClean="0">
                <a:latin typeface="+mn-lt"/>
                <a:ea typeface="MS PGothic" panose="020B0600070205080204" charset="-128"/>
              </a:rPr>
              <a:t>s </a:t>
            </a:r>
            <a:r>
              <a:rPr lang="en-US" altLang="en-US" sz="2000" dirty="0">
                <a:latin typeface="+mn-lt"/>
                <a:ea typeface="MS PGothic" panose="020B0600070205080204" charset="-128"/>
              </a:rPr>
              <a:t>transmission </a:t>
            </a:r>
            <a:r>
              <a:rPr lang="en-US" altLang="en-US" sz="2000" dirty="0" smtClean="0">
                <a:latin typeface="+mn-lt"/>
                <a:ea typeface="MS PGothic" panose="020B0600070205080204" charset="-128"/>
              </a:rPr>
              <a:t>rate</a:t>
            </a:r>
            <a:endParaRPr lang="en-US" sz="2000" dirty="0">
              <a:latin typeface="+mn-lt"/>
            </a:endParaRPr>
          </a:p>
        </p:txBody>
      </p:sp>
      <p:pic>
        <p:nvPicPr>
          <p:cNvPr id="5" name="Picture 4" descr="A house has a router that has 2 connections. 1 connection extends outside of the house and connects to the internet. The other connection is to a wifi router inside the house. In the house there is a wireless laptop and a fridg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213216" y="4139995"/>
            <a:ext cx="2717569" cy="2101438"/>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Wireless Access </a:t>
            </a:r>
            <a:r>
              <a:rPr lang="en-US" altLang="en-US" dirty="0" smtClean="0">
                <a:ea typeface="MS PGothic" panose="020B0600070205080204" charset="-128"/>
              </a:rPr>
              <a:t>Networks </a:t>
            </a:r>
            <a:r>
              <a:rPr lang="en-US" altLang="en-US" sz="2000" b="0" dirty="0" smtClean="0">
                <a:ea typeface="MS PGothic" panose="020B0600070205080204" charset="-128"/>
              </a:rPr>
              <a:t>(2 of 2)</a:t>
            </a:r>
            <a:endParaRPr lang="en-US" sz="2000" b="0" dirty="0"/>
          </a:p>
        </p:txBody>
      </p:sp>
      <p:sp>
        <p:nvSpPr>
          <p:cNvPr id="6" name="Content Placeholder 5"/>
          <p:cNvSpPr>
            <a:spLocks noGrp="1"/>
          </p:cNvSpPr>
          <p:nvPr>
            <p:ph type="body" idx="1"/>
          </p:nvPr>
        </p:nvSpPr>
        <p:spPr>
          <a:xfrm>
            <a:off x="457200" y="1600201"/>
            <a:ext cx="8229600" cy="2181002"/>
          </a:xfrm>
        </p:spPr>
        <p:txBody>
          <a:bodyPr/>
          <a:lstStyle/>
          <a:p>
            <a:pPr marL="0" indent="0">
              <a:buNone/>
            </a:pPr>
            <a:r>
              <a:rPr lang="en-US" sz="2400" b="1" dirty="0">
                <a:latin typeface="+mn-lt"/>
              </a:rPr>
              <a:t>wide-area wireless access</a:t>
            </a:r>
            <a:endParaRPr lang="en-US" sz="2400" b="1" dirty="0">
              <a:latin typeface="+mn-lt"/>
            </a:endParaRPr>
          </a:p>
          <a:p>
            <a:r>
              <a:rPr lang="en-US" sz="2400" dirty="0">
                <a:latin typeface="+mn-lt"/>
              </a:rPr>
              <a:t>provided by telco (cellular) operator, </a:t>
            </a:r>
            <a:r>
              <a:rPr lang="en-US" sz="2400" dirty="0" smtClean="0">
                <a:latin typeface="+mn-lt"/>
              </a:rPr>
              <a:t>10’s k</a:t>
            </a:r>
            <a:r>
              <a:rPr lang="en-US" sz="100" dirty="0" smtClean="0">
                <a:solidFill>
                  <a:schemeClr val="bg1"/>
                </a:solidFill>
                <a:latin typeface="+mn-lt"/>
              </a:rPr>
              <a:t>ilo</a:t>
            </a:r>
            <a:r>
              <a:rPr lang="en-US" sz="2400" dirty="0" smtClean="0">
                <a:latin typeface="+mn-lt"/>
              </a:rPr>
              <a:t>m</a:t>
            </a:r>
            <a:r>
              <a:rPr lang="en-US" sz="100" dirty="0" smtClean="0">
                <a:solidFill>
                  <a:schemeClr val="bg1"/>
                </a:solidFill>
                <a:latin typeface="+mn-lt"/>
              </a:rPr>
              <a:t>etre</a:t>
            </a:r>
            <a:endParaRPr lang="en-US" sz="100" dirty="0">
              <a:solidFill>
                <a:schemeClr val="bg1"/>
              </a:solidFill>
              <a:latin typeface="+mn-lt"/>
            </a:endParaRPr>
          </a:p>
          <a:p>
            <a:r>
              <a:rPr lang="en-US" sz="2400" dirty="0">
                <a:latin typeface="+mn-lt"/>
              </a:rPr>
              <a:t>between 1 and 10 </a:t>
            </a:r>
            <a:r>
              <a:rPr lang="en-US" sz="2400" dirty="0" smtClean="0">
                <a:latin typeface="+mn-lt"/>
              </a:rPr>
              <a:t>M</a:t>
            </a:r>
            <a:r>
              <a:rPr lang="en-US" sz="100" dirty="0" smtClean="0">
                <a:latin typeface="+mn-lt"/>
              </a:rPr>
              <a:t> </a:t>
            </a:r>
            <a:r>
              <a:rPr lang="en-US" sz="2400" dirty="0" smtClean="0">
                <a:latin typeface="+mn-lt"/>
              </a:rPr>
              <a:t>b</a:t>
            </a:r>
            <a:r>
              <a:rPr lang="en-US" sz="100" dirty="0" smtClean="0">
                <a:latin typeface="+mn-lt"/>
              </a:rPr>
              <a:t> </a:t>
            </a:r>
            <a:r>
              <a:rPr lang="en-US" sz="2400" dirty="0" smtClean="0">
                <a:latin typeface="+mn-lt"/>
              </a:rPr>
              <a:t>p</a:t>
            </a:r>
            <a:r>
              <a:rPr lang="en-US" sz="100" dirty="0" smtClean="0">
                <a:latin typeface="+mn-lt"/>
              </a:rPr>
              <a:t> </a:t>
            </a:r>
            <a:r>
              <a:rPr lang="en-US" sz="2400" dirty="0" smtClean="0">
                <a:latin typeface="+mn-lt"/>
              </a:rPr>
              <a:t>s</a:t>
            </a:r>
            <a:endParaRPr lang="en-US" sz="2400" dirty="0">
              <a:latin typeface="+mn-lt"/>
            </a:endParaRPr>
          </a:p>
          <a:p>
            <a:r>
              <a:rPr lang="en-US" sz="2400" dirty="0">
                <a:latin typeface="+mn-lt"/>
              </a:rPr>
              <a:t>3G, 4G: </a:t>
            </a:r>
            <a:r>
              <a:rPr lang="en-US" sz="2400" dirty="0" smtClean="0">
                <a:latin typeface="+mn-lt"/>
              </a:rPr>
              <a:t>L</a:t>
            </a:r>
            <a:r>
              <a:rPr lang="en-US" sz="100" dirty="0" smtClean="0">
                <a:latin typeface="+mn-lt"/>
              </a:rPr>
              <a:t> </a:t>
            </a:r>
            <a:r>
              <a:rPr lang="en-US" sz="2400" dirty="0" smtClean="0">
                <a:latin typeface="+mn-lt"/>
              </a:rPr>
              <a:t>T</a:t>
            </a:r>
            <a:r>
              <a:rPr lang="en-US" sz="100" dirty="0" smtClean="0">
                <a:latin typeface="+mn-lt"/>
              </a:rPr>
              <a:t> </a:t>
            </a:r>
            <a:r>
              <a:rPr lang="en-US" sz="2400" dirty="0" smtClean="0">
                <a:latin typeface="+mn-lt"/>
              </a:rPr>
              <a:t>E</a:t>
            </a:r>
            <a:endParaRPr lang="en-US" sz="2400" dirty="0">
              <a:latin typeface="+mn-lt"/>
            </a:endParaRPr>
          </a:p>
        </p:txBody>
      </p:sp>
      <p:pic>
        <p:nvPicPr>
          <p:cNvPr id="3" name="Picture 2" descr="A group of wireless items. A tower is wired to a router. The router is wired to the internet. There is a wireless laptop, a smartphone, and a car."/>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58095" y="3998707"/>
            <a:ext cx="2827809" cy="2165532"/>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Host: Sends Packets of </a:t>
            </a:r>
            <a:r>
              <a:rPr lang="en-US" dirty="0" smtClean="0"/>
              <a:t>Data</a:t>
            </a:r>
            <a:endParaRPr lang="en-US" sz="2000" b="0" dirty="0"/>
          </a:p>
        </p:txBody>
      </p:sp>
      <p:sp>
        <p:nvSpPr>
          <p:cNvPr id="3" name="Text Placeholder 2"/>
          <p:cNvSpPr>
            <a:spLocks noGrp="1"/>
          </p:cNvSpPr>
          <p:nvPr>
            <p:ph type="body" idx="1"/>
          </p:nvPr>
        </p:nvSpPr>
        <p:spPr>
          <a:xfrm>
            <a:off x="457198" y="1600200"/>
            <a:ext cx="4359732" cy="3380014"/>
          </a:xfrm>
        </p:spPr>
        <p:txBody>
          <a:bodyPr/>
          <a:lstStyle/>
          <a:p>
            <a:pPr marL="0" indent="0" eaLnBrk="1" hangingPunct="1">
              <a:buFont typeface="Wingdings" panose="05000000000000000000" pitchFamily="2" charset="2"/>
              <a:buNone/>
              <a:defRPr/>
            </a:pPr>
            <a:r>
              <a:rPr lang="en-US" sz="2000" dirty="0">
                <a:latin typeface="+mn-lt"/>
              </a:rPr>
              <a:t>host sending </a:t>
            </a:r>
            <a:r>
              <a:rPr lang="en-US" sz="2000" dirty="0" smtClean="0">
                <a:latin typeface="+mn-lt"/>
              </a:rPr>
              <a:t>function:</a:t>
            </a:r>
            <a:endParaRPr lang="en-US" sz="2000" dirty="0" smtClean="0">
              <a:latin typeface="+mn-lt"/>
            </a:endParaRPr>
          </a:p>
          <a:p>
            <a:pPr>
              <a:defRPr/>
            </a:pPr>
            <a:r>
              <a:rPr lang="en-US" sz="2000" dirty="0" smtClean="0">
                <a:latin typeface="+mn-lt"/>
              </a:rPr>
              <a:t>takes </a:t>
            </a:r>
            <a:r>
              <a:rPr lang="en-US" sz="2000" dirty="0">
                <a:latin typeface="+mn-lt"/>
              </a:rPr>
              <a:t>application </a:t>
            </a:r>
            <a:r>
              <a:rPr lang="en-US" sz="2000" dirty="0" smtClean="0">
                <a:latin typeface="+mn-lt"/>
              </a:rPr>
              <a:t>message</a:t>
            </a:r>
            <a:endParaRPr lang="en-US" sz="2000" dirty="0" smtClean="0">
              <a:latin typeface="+mn-lt"/>
            </a:endParaRPr>
          </a:p>
          <a:p>
            <a:pPr>
              <a:defRPr/>
            </a:pPr>
            <a:r>
              <a:rPr lang="en-US" sz="2000" dirty="0" smtClean="0">
                <a:latin typeface="+mn-lt"/>
              </a:rPr>
              <a:t>breaks </a:t>
            </a:r>
            <a:r>
              <a:rPr lang="en-US" sz="2000" dirty="0">
                <a:latin typeface="+mn-lt"/>
              </a:rPr>
              <a:t>into smaller chunks, known as </a:t>
            </a:r>
            <a:r>
              <a:rPr lang="en-US" sz="2000" b="1" dirty="0">
                <a:solidFill>
                  <a:schemeClr val="tx1"/>
                </a:solidFill>
                <a:latin typeface="+mn-lt"/>
              </a:rPr>
              <a:t>packets</a:t>
            </a:r>
            <a:r>
              <a:rPr lang="en-US" sz="2000" dirty="0">
                <a:latin typeface="+mn-lt"/>
              </a:rPr>
              <a:t>, of length </a:t>
            </a:r>
            <a:r>
              <a:rPr lang="en-US" sz="2000" b="1" i="1" dirty="0">
                <a:solidFill>
                  <a:schemeClr val="tx1"/>
                </a:solidFill>
                <a:latin typeface="+mn-lt"/>
              </a:rPr>
              <a:t>L</a:t>
            </a:r>
            <a:r>
              <a:rPr lang="en-US" sz="2000" dirty="0">
                <a:latin typeface="+mn-lt"/>
              </a:rPr>
              <a:t> </a:t>
            </a:r>
            <a:r>
              <a:rPr lang="en-US" sz="2000" dirty="0" smtClean="0">
                <a:latin typeface="+mn-lt"/>
              </a:rPr>
              <a:t>bits</a:t>
            </a:r>
            <a:endParaRPr lang="en-US" sz="2000" dirty="0" smtClean="0">
              <a:latin typeface="+mn-lt"/>
            </a:endParaRPr>
          </a:p>
          <a:p>
            <a:pPr>
              <a:defRPr/>
            </a:pPr>
            <a:r>
              <a:rPr lang="en-US" sz="2000" dirty="0" smtClean="0">
                <a:latin typeface="+mn-lt"/>
              </a:rPr>
              <a:t>transmits </a:t>
            </a:r>
            <a:r>
              <a:rPr lang="en-US" sz="2000" dirty="0">
                <a:latin typeface="+mn-lt"/>
              </a:rPr>
              <a:t>packet into access network at </a:t>
            </a:r>
            <a:r>
              <a:rPr lang="en-US" sz="2000" b="1" dirty="0">
                <a:solidFill>
                  <a:schemeClr val="tx1"/>
                </a:solidFill>
                <a:latin typeface="+mn-lt"/>
              </a:rPr>
              <a:t>transmission rate </a:t>
            </a:r>
            <a:r>
              <a:rPr lang="en-US" sz="2000" b="1" i="1" dirty="0" smtClean="0">
                <a:solidFill>
                  <a:schemeClr val="tx1"/>
                </a:solidFill>
                <a:latin typeface="+mn-lt"/>
              </a:rPr>
              <a:t>R</a:t>
            </a:r>
            <a:endParaRPr lang="en-US" sz="2000" b="1" i="1" dirty="0" smtClean="0">
              <a:solidFill>
                <a:schemeClr val="tx1"/>
              </a:solidFill>
              <a:latin typeface="+mn-lt"/>
            </a:endParaRPr>
          </a:p>
          <a:p>
            <a:pPr lvl="1">
              <a:defRPr/>
            </a:pPr>
            <a:r>
              <a:rPr lang="en-US" sz="2000" dirty="0" smtClean="0">
                <a:latin typeface="+mn-lt"/>
              </a:rPr>
              <a:t>link </a:t>
            </a:r>
            <a:r>
              <a:rPr lang="en-US" sz="2000" dirty="0">
                <a:latin typeface="+mn-lt"/>
              </a:rPr>
              <a:t>transmission rate, aka link </a:t>
            </a:r>
            <a:r>
              <a:rPr lang="en-US" sz="2000" b="1" dirty="0">
                <a:solidFill>
                  <a:schemeClr val="tx1"/>
                </a:solidFill>
                <a:latin typeface="+mn-lt"/>
              </a:rPr>
              <a:t>capacity, aka link </a:t>
            </a:r>
            <a:r>
              <a:rPr lang="en-US" sz="2000" b="1" dirty="0" smtClean="0">
                <a:solidFill>
                  <a:schemeClr val="tx1"/>
                </a:solidFill>
                <a:latin typeface="+mn-lt"/>
              </a:rPr>
              <a:t>bandwidth</a:t>
            </a:r>
            <a:endParaRPr lang="en-US" sz="2000" b="1" dirty="0">
              <a:solidFill>
                <a:schemeClr val="tx1"/>
              </a:solidFill>
              <a:latin typeface="+mn-lt"/>
            </a:endParaRPr>
          </a:p>
        </p:txBody>
      </p:sp>
      <p:pic>
        <p:nvPicPr>
          <p:cNvPr id="5" name="Picture 4" descr="An Ethernet switch is wired to a keyboard, the host. The wire is R, link transmission rate. Above the host, there are 2 packets, L bits each. Above the packets is a P C screen."/>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900985" y="2215632"/>
            <a:ext cx="3987353" cy="2149150"/>
          </a:xfrm>
          <a:prstGeom prst="rect">
            <a:avLst/>
          </a:prstGeom>
        </p:spPr>
      </p:pic>
      <p:graphicFrame>
        <p:nvGraphicFramePr>
          <p:cNvPr id="4" name="Object 3" descr="Packet transmission delay = time needed to transmit L bit packet into link = start fraction, L left parenthesis bits right parenthesis, over R left parenthesis bits per second right parenthesis, end fraction."/>
          <p:cNvGraphicFramePr>
            <a:graphicFrameLocks noChangeAspect="1"/>
          </p:cNvGraphicFramePr>
          <p:nvPr/>
        </p:nvGraphicFramePr>
        <p:xfrm>
          <a:off x="1910443" y="5153461"/>
          <a:ext cx="4606280" cy="1194219"/>
        </p:xfrm>
        <a:graphic>
          <a:graphicData uri="http://schemas.openxmlformats.org/presentationml/2006/ole">
            <mc:AlternateContent xmlns:mc="http://schemas.openxmlformats.org/markup-compatibility/2006">
              <mc:Choice xmlns:v="urn:schemas-microsoft-com:vml" Requires="v">
                <p:oleObj spid="_x0000_s3907" name="Equation" r:id="rId2" imgW="49377600" imgH="12801600" progId="Equation.DSMT4">
                  <p:embed/>
                </p:oleObj>
              </mc:Choice>
              <mc:Fallback>
                <p:oleObj name="Equation" r:id="rId2" imgW="49377600" imgH="12801600" progId="Equation.DSMT4">
                  <p:embed/>
                  <p:pic>
                    <p:nvPicPr>
                      <p:cNvPr id="0" name="Object 4"/>
                      <p:cNvPicPr/>
                      <p:nvPr/>
                    </p:nvPicPr>
                    <p:blipFill>
                      <a:blip r:embed="rId3"/>
                      <a:stretch>
                        <a:fillRect/>
                      </a:stretch>
                    </p:blipFill>
                    <p:spPr>
                      <a:xfrm>
                        <a:off x="1910443" y="5153461"/>
                        <a:ext cx="4606280" cy="1194219"/>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Physical Media</a:t>
            </a:r>
            <a:endParaRPr lang="en-US" dirty="0"/>
          </a:p>
        </p:txBody>
      </p:sp>
      <p:sp>
        <p:nvSpPr>
          <p:cNvPr id="4" name="Content Placeholder 3"/>
          <p:cNvSpPr>
            <a:spLocks noGrp="1"/>
          </p:cNvSpPr>
          <p:nvPr>
            <p:ph idx="1"/>
          </p:nvPr>
        </p:nvSpPr>
        <p:spPr>
          <a:xfrm>
            <a:off x="457199" y="1600200"/>
            <a:ext cx="3935187" cy="4278086"/>
          </a:xfrm>
        </p:spPr>
        <p:txBody>
          <a:bodyPr/>
          <a:lstStyle/>
          <a:p>
            <a:pPr marL="255905" indent="-255905" eaLnBrk="1" hangingPunct="1"/>
            <a:r>
              <a:rPr lang="en-US" altLang="en-US" sz="2000" b="1" dirty="0">
                <a:solidFill>
                  <a:schemeClr val="tx1"/>
                </a:solidFill>
                <a:latin typeface="+mn-lt"/>
                <a:ea typeface="MS PGothic" panose="020B0600070205080204" charset="-128"/>
              </a:rPr>
              <a:t>bit:</a:t>
            </a:r>
            <a:r>
              <a:rPr lang="en-US" altLang="en-US" sz="2000" dirty="0">
                <a:solidFill>
                  <a:srgbClr val="FF0000"/>
                </a:solidFill>
                <a:latin typeface="+mn-lt"/>
                <a:ea typeface="MS PGothic" panose="020B0600070205080204" charset="-128"/>
              </a:rPr>
              <a:t> </a:t>
            </a:r>
            <a:r>
              <a:rPr lang="en-US" altLang="en-US" sz="2000" dirty="0">
                <a:latin typeface="+mn-lt"/>
                <a:ea typeface="MS PGothic" panose="020B0600070205080204" charset="-128"/>
              </a:rPr>
              <a:t>propagates </a:t>
            </a:r>
            <a:r>
              <a:rPr lang="en-US" altLang="en-US" sz="2000" dirty="0" smtClean="0">
                <a:latin typeface="+mn-lt"/>
                <a:ea typeface="MS PGothic" panose="020B0600070205080204" charset="-128"/>
              </a:rPr>
              <a:t>between transmitter/receiver </a:t>
            </a:r>
            <a:r>
              <a:rPr lang="en-US" altLang="en-US" sz="2000" dirty="0">
                <a:latin typeface="+mn-lt"/>
                <a:ea typeface="MS PGothic" panose="020B0600070205080204" charset="-128"/>
              </a:rPr>
              <a:t>pairs</a:t>
            </a:r>
            <a:endParaRPr lang="en-US" altLang="en-US" sz="2000" dirty="0">
              <a:solidFill>
                <a:srgbClr val="FF0000"/>
              </a:solidFill>
              <a:latin typeface="+mn-lt"/>
              <a:ea typeface="MS PGothic" panose="020B0600070205080204" charset="-128"/>
            </a:endParaRPr>
          </a:p>
          <a:p>
            <a:pPr marL="255905" indent="-255905" eaLnBrk="1" hangingPunct="1"/>
            <a:r>
              <a:rPr lang="en-US" altLang="en-US" sz="2000" b="1" dirty="0">
                <a:solidFill>
                  <a:schemeClr val="tx1"/>
                </a:solidFill>
                <a:latin typeface="+mn-lt"/>
                <a:ea typeface="MS PGothic" panose="020B0600070205080204" charset="-128"/>
              </a:rPr>
              <a:t>physical link:</a:t>
            </a:r>
            <a:r>
              <a:rPr lang="en-US" altLang="en-US" sz="2000" dirty="0">
                <a:latin typeface="+mn-lt"/>
                <a:ea typeface="MS PGothic" panose="020B0600070205080204" charset="-128"/>
              </a:rPr>
              <a:t> what lies between transmitter &amp; receiver</a:t>
            </a:r>
            <a:endParaRPr lang="en-US" altLang="en-US" sz="2000" dirty="0">
              <a:latin typeface="+mn-lt"/>
              <a:ea typeface="MS PGothic" panose="020B0600070205080204" charset="-128"/>
            </a:endParaRPr>
          </a:p>
          <a:p>
            <a:pPr marL="255905" indent="-255905" eaLnBrk="1" hangingPunct="1"/>
            <a:r>
              <a:rPr lang="en-US" altLang="en-US" sz="2000" b="1" dirty="0">
                <a:solidFill>
                  <a:schemeClr val="tx1"/>
                </a:solidFill>
                <a:latin typeface="+mn-lt"/>
                <a:ea typeface="MS PGothic" panose="020B0600070205080204" charset="-128"/>
              </a:rPr>
              <a:t>guided media</a:t>
            </a:r>
            <a:r>
              <a:rPr lang="en-US" altLang="en-US" sz="2000" b="1" dirty="0" smtClean="0">
                <a:solidFill>
                  <a:schemeClr val="tx1"/>
                </a:solidFill>
                <a:latin typeface="+mn-lt"/>
                <a:ea typeface="MS PGothic" panose="020B0600070205080204" charset="-128"/>
              </a:rPr>
              <a:t>:</a:t>
            </a:r>
            <a:endParaRPr lang="en-US" altLang="en-US" sz="2000" dirty="0">
              <a:solidFill>
                <a:srgbClr val="CC0000"/>
              </a:solidFill>
              <a:latin typeface="+mn-lt"/>
              <a:ea typeface="MS PGothic" panose="020B0600070205080204" charset="-128"/>
            </a:endParaRPr>
          </a:p>
          <a:p>
            <a:pPr marL="741680" lvl="1" indent="-284480" eaLnBrk="1" hangingPunct="1"/>
            <a:r>
              <a:rPr lang="en-US" altLang="en-US" sz="2000" dirty="0">
                <a:latin typeface="+mn-lt"/>
                <a:ea typeface="Arial" panose="020B0604020202020204" pitchFamily="34" charset="0"/>
              </a:rPr>
              <a:t>signals propagate in solid media: copper, fiber, coax</a:t>
            </a:r>
            <a:endParaRPr lang="en-US" altLang="en-US" sz="2000" dirty="0">
              <a:latin typeface="+mn-lt"/>
              <a:ea typeface="Arial" panose="020B0604020202020204" pitchFamily="34" charset="0"/>
            </a:endParaRPr>
          </a:p>
          <a:p>
            <a:pPr marL="255905" indent="-255905" eaLnBrk="1" hangingPunct="1"/>
            <a:r>
              <a:rPr lang="en-US" altLang="en-US" sz="2000" b="1" dirty="0">
                <a:solidFill>
                  <a:schemeClr val="tx1"/>
                </a:solidFill>
                <a:latin typeface="+mn-lt"/>
                <a:ea typeface="MS PGothic" panose="020B0600070205080204" charset="-128"/>
              </a:rPr>
              <a:t>unguided media</a:t>
            </a:r>
            <a:r>
              <a:rPr lang="en-US" altLang="en-US" sz="2000" b="1" dirty="0" smtClean="0">
                <a:solidFill>
                  <a:schemeClr val="tx1"/>
                </a:solidFill>
                <a:latin typeface="+mn-lt"/>
                <a:ea typeface="MS PGothic" panose="020B0600070205080204" charset="-128"/>
              </a:rPr>
              <a:t>:</a:t>
            </a:r>
            <a:endParaRPr lang="en-US" altLang="en-US" sz="2000" dirty="0">
              <a:latin typeface="+mn-lt"/>
              <a:ea typeface="MS PGothic" panose="020B0600070205080204" charset="-128"/>
            </a:endParaRPr>
          </a:p>
          <a:p>
            <a:pPr marL="741680" lvl="1" indent="-284480" eaLnBrk="1" hangingPunct="1"/>
            <a:r>
              <a:rPr lang="en-US" altLang="en-US" sz="2000" dirty="0">
                <a:latin typeface="+mn-lt"/>
                <a:ea typeface="Arial" panose="020B0604020202020204" pitchFamily="34" charset="0"/>
              </a:rPr>
              <a:t>signals propagate freely, e.g., </a:t>
            </a:r>
            <a:r>
              <a:rPr lang="en-US" altLang="en-US" sz="2000" dirty="0" smtClean="0">
                <a:latin typeface="+mn-lt"/>
                <a:ea typeface="Arial" panose="020B0604020202020204" pitchFamily="34" charset="0"/>
              </a:rPr>
              <a:t>radio</a:t>
            </a:r>
            <a:endParaRPr lang="en-US" sz="2000" dirty="0">
              <a:latin typeface="+mn-lt"/>
            </a:endParaRPr>
          </a:p>
        </p:txBody>
      </p:sp>
      <p:sp>
        <p:nvSpPr>
          <p:cNvPr id="5" name="Content Placeholder 4"/>
          <p:cNvSpPr>
            <a:spLocks noGrp="1"/>
          </p:cNvSpPr>
          <p:nvPr>
            <p:ph idx="13"/>
          </p:nvPr>
        </p:nvSpPr>
        <p:spPr>
          <a:xfrm>
            <a:off x="4555671" y="1600200"/>
            <a:ext cx="4131129" cy="1958009"/>
          </a:xfrm>
        </p:spPr>
        <p:txBody>
          <a:bodyPr/>
          <a:lstStyle/>
          <a:p>
            <a:pPr marL="0" indent="0" eaLnBrk="1" hangingPunct="1">
              <a:buFont typeface="Wingdings" panose="05000000000000000000" charset="0"/>
              <a:buNone/>
              <a:defRPr/>
            </a:pPr>
            <a:r>
              <a:rPr lang="en-US" sz="2000" b="1" dirty="0">
                <a:solidFill>
                  <a:schemeClr val="tx1"/>
                </a:solidFill>
                <a:latin typeface="+mn-lt"/>
              </a:rPr>
              <a:t>twisted pair (</a:t>
            </a:r>
            <a:r>
              <a:rPr lang="en-US" sz="2000" b="1" dirty="0" smtClean="0">
                <a:solidFill>
                  <a:schemeClr val="tx1"/>
                </a:solidFill>
                <a:latin typeface="+mn-lt"/>
              </a:rPr>
              <a:t>T</a:t>
            </a:r>
            <a:r>
              <a:rPr lang="en-US" sz="100" b="1" dirty="0" smtClean="0">
                <a:solidFill>
                  <a:schemeClr val="tx1"/>
                </a:solidFill>
                <a:latin typeface="+mn-lt"/>
              </a:rPr>
              <a:t> </a:t>
            </a:r>
            <a:r>
              <a:rPr lang="en-US" sz="2000" b="1" dirty="0" smtClean="0">
                <a:solidFill>
                  <a:schemeClr val="tx1"/>
                </a:solidFill>
                <a:latin typeface="+mn-lt"/>
              </a:rPr>
              <a:t>P</a:t>
            </a:r>
            <a:r>
              <a:rPr lang="en-US" sz="2000" b="1" dirty="0">
                <a:solidFill>
                  <a:schemeClr val="tx1"/>
                </a:solidFill>
                <a:latin typeface="+mn-lt"/>
              </a:rPr>
              <a:t>)</a:t>
            </a:r>
            <a:endParaRPr lang="en-US" sz="2000" b="1" dirty="0">
              <a:solidFill>
                <a:schemeClr val="tx1"/>
              </a:solidFill>
              <a:latin typeface="+mn-lt"/>
            </a:endParaRPr>
          </a:p>
          <a:p>
            <a:pPr marL="255905" indent="-255905">
              <a:defRPr/>
            </a:pPr>
            <a:r>
              <a:rPr lang="en-US" sz="2000" dirty="0">
                <a:latin typeface="+mn-lt"/>
              </a:rPr>
              <a:t>two insulated copper </a:t>
            </a:r>
            <a:r>
              <a:rPr lang="en-US" sz="2000" dirty="0" smtClean="0">
                <a:latin typeface="+mn-lt"/>
              </a:rPr>
              <a:t>wires</a:t>
            </a:r>
            <a:endParaRPr lang="en-US" sz="2000" dirty="0" smtClean="0">
              <a:latin typeface="+mn-lt"/>
            </a:endParaRPr>
          </a:p>
          <a:p>
            <a:pPr marL="741680" lvl="1" indent="-284480">
              <a:defRPr/>
            </a:pPr>
            <a:r>
              <a:rPr lang="en-US" sz="2000" dirty="0" smtClean="0">
                <a:latin typeface="+mn-lt"/>
              </a:rPr>
              <a:t>Category </a:t>
            </a:r>
            <a:r>
              <a:rPr lang="en-US" sz="2000" dirty="0">
                <a:latin typeface="+mn-lt"/>
              </a:rPr>
              <a:t>5: 100 </a:t>
            </a:r>
            <a:r>
              <a:rPr lang="en-US" sz="2000" dirty="0" smtClean="0">
                <a:latin typeface="+mn-lt"/>
              </a:rPr>
              <a:t>M</a:t>
            </a:r>
            <a:r>
              <a:rPr lang="en-US" sz="100" dirty="0" smtClean="0">
                <a:latin typeface="+mn-lt"/>
              </a:rPr>
              <a:t> </a:t>
            </a:r>
            <a:r>
              <a:rPr lang="en-US" sz="2000" dirty="0" smtClean="0">
                <a:latin typeface="+mn-lt"/>
              </a:rPr>
              <a:t>b</a:t>
            </a:r>
            <a:r>
              <a:rPr lang="en-US" sz="100" dirty="0" smtClean="0">
                <a:latin typeface="+mn-lt"/>
              </a:rPr>
              <a:t> </a:t>
            </a:r>
            <a:r>
              <a:rPr lang="en-US" sz="2000" dirty="0" smtClean="0">
                <a:latin typeface="+mn-lt"/>
              </a:rPr>
              <a:t>p</a:t>
            </a:r>
            <a:r>
              <a:rPr lang="en-US" sz="100" dirty="0" smtClean="0">
                <a:latin typeface="+mn-lt"/>
              </a:rPr>
              <a:t> </a:t>
            </a:r>
            <a:r>
              <a:rPr lang="en-US" sz="2000" dirty="0" smtClean="0">
                <a:latin typeface="+mn-lt"/>
              </a:rPr>
              <a:t>s</a:t>
            </a:r>
            <a:r>
              <a:rPr lang="en-US" sz="2000" dirty="0">
                <a:latin typeface="+mn-lt"/>
              </a:rPr>
              <a:t>, 1 </a:t>
            </a:r>
            <a:r>
              <a:rPr lang="en-US" sz="2000" dirty="0" smtClean="0">
                <a:latin typeface="+mn-lt"/>
              </a:rPr>
              <a:t>G</a:t>
            </a:r>
            <a:r>
              <a:rPr lang="en-US" sz="100" dirty="0" smtClean="0">
                <a:latin typeface="+mn-lt"/>
              </a:rPr>
              <a:t> </a:t>
            </a:r>
            <a:r>
              <a:rPr lang="en-US" sz="2000" dirty="0" smtClean="0">
                <a:latin typeface="+mn-lt"/>
              </a:rPr>
              <a:t>b</a:t>
            </a:r>
            <a:r>
              <a:rPr lang="en-US" sz="100" dirty="0" smtClean="0">
                <a:latin typeface="+mn-lt"/>
              </a:rPr>
              <a:t> </a:t>
            </a:r>
            <a:r>
              <a:rPr lang="en-US" sz="2000" dirty="0" smtClean="0">
                <a:latin typeface="+mn-lt"/>
              </a:rPr>
              <a:t>p</a:t>
            </a:r>
            <a:r>
              <a:rPr lang="en-US" sz="100" dirty="0" smtClean="0">
                <a:latin typeface="+mn-lt"/>
              </a:rPr>
              <a:t> </a:t>
            </a:r>
            <a:r>
              <a:rPr lang="en-US" sz="2000" dirty="0" smtClean="0">
                <a:latin typeface="+mn-lt"/>
              </a:rPr>
              <a:t>s Ethernet</a:t>
            </a:r>
            <a:endParaRPr lang="en-US" sz="2000" dirty="0" smtClean="0">
              <a:latin typeface="+mn-lt"/>
            </a:endParaRPr>
          </a:p>
          <a:p>
            <a:pPr marL="741680" lvl="1" indent="-284480">
              <a:defRPr/>
            </a:pPr>
            <a:r>
              <a:rPr lang="en-US" sz="2000" dirty="0" smtClean="0">
                <a:latin typeface="+mn-lt"/>
              </a:rPr>
              <a:t>Category </a:t>
            </a:r>
            <a:r>
              <a:rPr lang="en-US" sz="2000" dirty="0">
                <a:latin typeface="+mn-lt"/>
              </a:rPr>
              <a:t>6: </a:t>
            </a:r>
            <a:r>
              <a:rPr lang="en-US" sz="2000" dirty="0" smtClean="0">
                <a:latin typeface="+mn-lt"/>
              </a:rPr>
              <a:t>10G</a:t>
            </a:r>
            <a:r>
              <a:rPr lang="en-US" sz="100" dirty="0" smtClean="0">
                <a:latin typeface="+mn-lt"/>
              </a:rPr>
              <a:t> </a:t>
            </a:r>
            <a:r>
              <a:rPr lang="en-US" sz="2000" dirty="0" smtClean="0">
                <a:latin typeface="+mn-lt"/>
              </a:rPr>
              <a:t>b</a:t>
            </a:r>
            <a:r>
              <a:rPr lang="en-US" sz="100" dirty="0" smtClean="0">
                <a:latin typeface="+mn-lt"/>
              </a:rPr>
              <a:t> </a:t>
            </a:r>
            <a:r>
              <a:rPr lang="en-US" sz="2000" dirty="0" smtClean="0">
                <a:latin typeface="+mn-lt"/>
              </a:rPr>
              <a:t>p</a:t>
            </a:r>
            <a:r>
              <a:rPr lang="en-US" sz="100" dirty="0" smtClean="0">
                <a:latin typeface="+mn-lt"/>
              </a:rPr>
              <a:t> </a:t>
            </a:r>
            <a:r>
              <a:rPr lang="en-US" sz="2000" dirty="0" smtClean="0">
                <a:latin typeface="+mn-lt"/>
              </a:rPr>
              <a:t>s</a:t>
            </a:r>
            <a:endParaRPr lang="en-US" sz="2000" dirty="0">
              <a:latin typeface="+mn-lt"/>
            </a:endParaRPr>
          </a:p>
        </p:txBody>
      </p:sp>
      <p:pic>
        <p:nvPicPr>
          <p:cNvPr id="6" name="Picture 6" descr="An Ethernet cable has 2 insulated wires. The end of the cable has a plastic piece with copper prong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292147" y="4059208"/>
            <a:ext cx="2658176" cy="1988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Physical Media: Coax, </a:t>
            </a:r>
            <a:r>
              <a:rPr lang="en-US" dirty="0" smtClean="0"/>
              <a:t>Fiber </a:t>
            </a:r>
            <a:r>
              <a:rPr lang="en-US" sz="2000" b="0" dirty="0" smtClean="0"/>
              <a:t>(1 of 2)</a:t>
            </a:r>
            <a:endParaRPr lang="en-US" sz="2000" b="0" dirty="0"/>
          </a:p>
        </p:txBody>
      </p:sp>
      <p:sp>
        <p:nvSpPr>
          <p:cNvPr id="3" name="Content Placeholder 2"/>
          <p:cNvSpPr>
            <a:spLocks noGrp="1"/>
          </p:cNvSpPr>
          <p:nvPr>
            <p:ph type="body" idx="1"/>
          </p:nvPr>
        </p:nvSpPr>
        <p:spPr>
          <a:xfrm>
            <a:off x="457200" y="1600201"/>
            <a:ext cx="8229600" cy="3020786"/>
          </a:xfrm>
        </p:spPr>
        <p:txBody>
          <a:bodyPr/>
          <a:lstStyle/>
          <a:p>
            <a:pPr eaLnBrk="1" hangingPunct="1">
              <a:buFont typeface="Wingdings" panose="05000000000000000000" charset="0"/>
              <a:buNone/>
              <a:defRPr/>
            </a:pPr>
            <a:r>
              <a:rPr lang="en-US" sz="2400" b="1" dirty="0">
                <a:solidFill>
                  <a:schemeClr val="tx1"/>
                </a:solidFill>
                <a:latin typeface="+mn-lt"/>
              </a:rPr>
              <a:t>Coaxial Cable</a:t>
            </a:r>
            <a:r>
              <a:rPr lang="en-US" sz="2400" b="1" dirty="0" smtClean="0">
                <a:solidFill>
                  <a:schemeClr val="tx1"/>
                </a:solidFill>
                <a:latin typeface="+mn-lt"/>
              </a:rPr>
              <a:t>:</a:t>
            </a:r>
            <a:endParaRPr lang="en-US" sz="2400" b="1" dirty="0" smtClean="0">
              <a:solidFill>
                <a:schemeClr val="tx1"/>
              </a:solidFill>
              <a:latin typeface="+mn-lt"/>
            </a:endParaRPr>
          </a:p>
          <a:p>
            <a:pPr eaLnBrk="1" hangingPunct="1">
              <a:defRPr/>
            </a:pPr>
            <a:r>
              <a:rPr lang="en-US" sz="2400" dirty="0" smtClean="0">
                <a:latin typeface="+mn-lt"/>
              </a:rPr>
              <a:t>two </a:t>
            </a:r>
            <a:r>
              <a:rPr lang="en-US" sz="2400" dirty="0">
                <a:latin typeface="+mn-lt"/>
              </a:rPr>
              <a:t>concentric copper </a:t>
            </a:r>
            <a:r>
              <a:rPr lang="en-US" sz="2400" dirty="0" smtClean="0">
                <a:latin typeface="+mn-lt"/>
              </a:rPr>
              <a:t>conductors</a:t>
            </a:r>
            <a:endParaRPr lang="en-US" sz="2400" dirty="0" smtClean="0">
              <a:latin typeface="+mn-lt"/>
            </a:endParaRPr>
          </a:p>
          <a:p>
            <a:pPr marL="255905" indent="-255905">
              <a:defRPr/>
            </a:pPr>
            <a:r>
              <a:rPr lang="en-US" sz="2400" dirty="0" smtClean="0">
                <a:latin typeface="+mn-lt"/>
              </a:rPr>
              <a:t>bidirectional</a:t>
            </a:r>
            <a:endParaRPr lang="en-US" sz="2400" dirty="0">
              <a:latin typeface="+mn-lt"/>
            </a:endParaRPr>
          </a:p>
          <a:p>
            <a:pPr marL="255905" indent="-255905">
              <a:defRPr/>
            </a:pPr>
            <a:r>
              <a:rPr lang="en-US" sz="2400" dirty="0" smtClean="0">
                <a:latin typeface="+mn-lt"/>
              </a:rPr>
              <a:t>broadband:</a:t>
            </a:r>
            <a:endParaRPr lang="en-US" sz="2400" dirty="0" smtClean="0">
              <a:latin typeface="+mn-lt"/>
            </a:endParaRPr>
          </a:p>
          <a:p>
            <a:pPr marL="742315" lvl="1" indent="-284480">
              <a:defRPr/>
            </a:pPr>
            <a:r>
              <a:rPr lang="en-US" sz="2400" dirty="0" smtClean="0">
                <a:latin typeface="+mn-lt"/>
              </a:rPr>
              <a:t>multiple </a:t>
            </a:r>
            <a:r>
              <a:rPr lang="en-US" sz="2400" dirty="0">
                <a:latin typeface="+mn-lt"/>
              </a:rPr>
              <a:t>channels on </a:t>
            </a:r>
            <a:r>
              <a:rPr lang="en-US" sz="2400" dirty="0" smtClean="0">
                <a:latin typeface="+mn-lt"/>
              </a:rPr>
              <a:t>cable</a:t>
            </a:r>
            <a:endParaRPr lang="en-US" sz="2400" dirty="0" smtClean="0">
              <a:latin typeface="+mn-lt"/>
            </a:endParaRPr>
          </a:p>
          <a:p>
            <a:pPr marL="742315" lvl="1" indent="-284480">
              <a:defRPr/>
            </a:pPr>
            <a:r>
              <a:rPr lang="en-US" sz="2400" dirty="0" smtClean="0">
                <a:latin typeface="+mn-lt"/>
              </a:rPr>
              <a:t>H</a:t>
            </a:r>
            <a:r>
              <a:rPr lang="en-US" sz="100" dirty="0" smtClean="0">
                <a:latin typeface="+mn-lt"/>
              </a:rPr>
              <a:t> </a:t>
            </a:r>
            <a:r>
              <a:rPr lang="en-US" sz="2400" dirty="0" smtClean="0">
                <a:latin typeface="+mn-lt"/>
              </a:rPr>
              <a:t>F</a:t>
            </a:r>
            <a:r>
              <a:rPr lang="en-US" sz="100" dirty="0" smtClean="0">
                <a:latin typeface="+mn-lt"/>
              </a:rPr>
              <a:t> </a:t>
            </a:r>
            <a:r>
              <a:rPr lang="en-US" sz="2400" dirty="0" smtClean="0">
                <a:latin typeface="+mn-lt"/>
              </a:rPr>
              <a:t>C</a:t>
            </a:r>
            <a:endParaRPr lang="en-US" sz="2400" dirty="0">
              <a:latin typeface="+mn-lt"/>
            </a:endParaRPr>
          </a:p>
        </p:txBody>
      </p:sp>
      <p:pic>
        <p:nvPicPr>
          <p:cNvPr id="4" name="Picture 4" descr="A coaxial cable. Behind the insulator, there is a copper conductor. From this conductor, a very thin pole of copper conductor extends out. An insulator twists around the copper pol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911052" y="4813047"/>
            <a:ext cx="2752090" cy="1194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Physical Media: Coax, </a:t>
            </a:r>
            <a:r>
              <a:rPr lang="en-US" dirty="0" smtClean="0"/>
              <a:t>Fiber </a:t>
            </a:r>
            <a:r>
              <a:rPr lang="en-US" sz="2000" b="0" dirty="0" smtClean="0"/>
              <a:t>(2 of 2)</a:t>
            </a:r>
            <a:endParaRPr lang="en-US" sz="2000" b="0" dirty="0"/>
          </a:p>
        </p:txBody>
      </p:sp>
      <p:sp>
        <p:nvSpPr>
          <p:cNvPr id="4" name="Content Placeholder 3"/>
          <p:cNvSpPr>
            <a:spLocks noGrp="1"/>
          </p:cNvSpPr>
          <p:nvPr>
            <p:ph type="body" idx="1"/>
          </p:nvPr>
        </p:nvSpPr>
        <p:spPr>
          <a:xfrm>
            <a:off x="457200" y="1600200"/>
            <a:ext cx="4882243" cy="4525963"/>
          </a:xfrm>
        </p:spPr>
        <p:txBody>
          <a:bodyPr/>
          <a:lstStyle/>
          <a:p>
            <a:pPr marL="0" indent="0">
              <a:buClr>
                <a:schemeClr val="tx2"/>
              </a:buClr>
              <a:buSzPct val="85000"/>
              <a:buNone/>
            </a:pPr>
            <a:r>
              <a:rPr lang="en-US" altLang="en-US" sz="2200" b="1" dirty="0">
                <a:solidFill>
                  <a:schemeClr val="tx1"/>
                </a:solidFill>
                <a:latin typeface="+mn-lt"/>
              </a:rPr>
              <a:t>Fiber Optic </a:t>
            </a:r>
            <a:r>
              <a:rPr lang="en-US" altLang="en-US" sz="2200" b="1" dirty="0" smtClean="0">
                <a:solidFill>
                  <a:schemeClr val="tx1"/>
                </a:solidFill>
                <a:latin typeface="+mn-lt"/>
              </a:rPr>
              <a:t>Cable:</a:t>
            </a:r>
            <a:endParaRPr lang="en-US" altLang="en-US" sz="2200" b="1" dirty="0" smtClean="0">
              <a:solidFill>
                <a:schemeClr val="tx1"/>
              </a:solidFill>
              <a:latin typeface="+mn-lt"/>
            </a:endParaRPr>
          </a:p>
          <a:p>
            <a:pPr>
              <a:buClr>
                <a:schemeClr val="tx2"/>
              </a:buClr>
            </a:pPr>
            <a:r>
              <a:rPr lang="en-US" altLang="en-US" sz="2200" dirty="0" smtClean="0">
                <a:latin typeface="+mn-lt"/>
              </a:rPr>
              <a:t>glass </a:t>
            </a:r>
            <a:r>
              <a:rPr lang="en-US" altLang="en-US" sz="2200" dirty="0">
                <a:latin typeface="+mn-lt"/>
              </a:rPr>
              <a:t>fiber carrying light pulses, each pulse a bit</a:t>
            </a:r>
            <a:endParaRPr lang="en-US" altLang="en-US" sz="2200" dirty="0">
              <a:latin typeface="+mn-lt"/>
            </a:endParaRPr>
          </a:p>
          <a:p>
            <a:pPr>
              <a:buClr>
                <a:schemeClr val="tx2"/>
              </a:buClr>
            </a:pPr>
            <a:r>
              <a:rPr lang="en-US" altLang="en-US" sz="2200" dirty="0" smtClean="0">
                <a:latin typeface="+mn-lt"/>
              </a:rPr>
              <a:t>high-speed operation:</a:t>
            </a:r>
            <a:endParaRPr lang="en-US" altLang="en-US" sz="2200" dirty="0" smtClean="0">
              <a:latin typeface="+mn-lt"/>
            </a:endParaRPr>
          </a:p>
          <a:p>
            <a:pPr lvl="1" indent="-284480">
              <a:buClr>
                <a:schemeClr val="tx2"/>
              </a:buClr>
            </a:pPr>
            <a:r>
              <a:rPr lang="en-US" altLang="en-US" sz="2200" dirty="0" smtClean="0">
                <a:latin typeface="+mn-lt"/>
                <a:ea typeface="MS PGothic" panose="020B0600070205080204" charset="-128"/>
              </a:rPr>
              <a:t>high-speed </a:t>
            </a:r>
            <a:r>
              <a:rPr lang="en-US" altLang="en-US" sz="2200" dirty="0">
                <a:latin typeface="+mn-lt"/>
                <a:ea typeface="MS PGothic" panose="020B0600070205080204" charset="-128"/>
              </a:rPr>
              <a:t>point-to-point transmission (e.g., </a:t>
            </a:r>
            <a:r>
              <a:rPr lang="en-US" altLang="en-US" sz="2200" dirty="0" smtClean="0">
                <a:latin typeface="+mn-lt"/>
                <a:ea typeface="MS PGothic" panose="020B0600070205080204" charset="-128"/>
              </a:rPr>
              <a:t>10’</a:t>
            </a:r>
            <a:r>
              <a:rPr lang="en-US" altLang="ja-JP" sz="2200" dirty="0" smtClean="0">
                <a:latin typeface="+mn-lt"/>
                <a:ea typeface="MS PGothic" panose="020B0600070205080204" charset="-128"/>
              </a:rPr>
              <a:t>s-100’s G</a:t>
            </a:r>
            <a:r>
              <a:rPr lang="en-US" altLang="ja-JP" sz="100" dirty="0" smtClean="0">
                <a:latin typeface="+mn-lt"/>
                <a:ea typeface="MS PGothic" panose="020B0600070205080204" charset="-128"/>
              </a:rPr>
              <a:t> </a:t>
            </a:r>
            <a:r>
              <a:rPr lang="en-US" altLang="ja-JP" sz="2200" dirty="0" smtClean="0">
                <a:latin typeface="+mn-lt"/>
                <a:ea typeface="MS PGothic" panose="020B0600070205080204" charset="-128"/>
              </a:rPr>
              <a:t>b</a:t>
            </a:r>
            <a:r>
              <a:rPr lang="en-US" altLang="ja-JP" sz="100" dirty="0" smtClean="0">
                <a:latin typeface="+mn-lt"/>
                <a:ea typeface="MS PGothic" panose="020B0600070205080204" charset="-128"/>
              </a:rPr>
              <a:t> </a:t>
            </a:r>
            <a:r>
              <a:rPr lang="en-US" altLang="ja-JP" sz="2200" dirty="0" smtClean="0">
                <a:latin typeface="+mn-lt"/>
                <a:ea typeface="MS PGothic" panose="020B0600070205080204" charset="-128"/>
              </a:rPr>
              <a:t>p</a:t>
            </a:r>
            <a:r>
              <a:rPr lang="en-US" altLang="ja-JP" sz="100" dirty="0" smtClean="0">
                <a:latin typeface="+mn-lt"/>
                <a:ea typeface="MS PGothic" panose="020B0600070205080204" charset="-128"/>
              </a:rPr>
              <a:t> </a:t>
            </a:r>
            <a:r>
              <a:rPr lang="en-US" altLang="ja-JP" sz="2200" dirty="0" smtClean="0">
                <a:latin typeface="+mn-lt"/>
                <a:ea typeface="MS PGothic" panose="020B0600070205080204" charset="-128"/>
              </a:rPr>
              <a:t>s </a:t>
            </a:r>
            <a:r>
              <a:rPr lang="en-US" altLang="ja-JP" sz="2200" dirty="0">
                <a:latin typeface="+mn-lt"/>
                <a:ea typeface="MS PGothic" panose="020B0600070205080204" charset="-128"/>
              </a:rPr>
              <a:t>transmission </a:t>
            </a:r>
            <a:r>
              <a:rPr lang="en-US" altLang="ja-JP" sz="2200" dirty="0" smtClean="0">
                <a:latin typeface="+mn-lt"/>
                <a:ea typeface="MS PGothic" panose="020B0600070205080204" charset="-128"/>
              </a:rPr>
              <a:t>rate)</a:t>
            </a:r>
            <a:endParaRPr lang="en-US" altLang="ja-JP" sz="2200" dirty="0" smtClean="0">
              <a:latin typeface="+mn-lt"/>
              <a:ea typeface="MS PGothic" panose="020B0600070205080204" charset="-128"/>
            </a:endParaRPr>
          </a:p>
          <a:p>
            <a:pPr indent="-255905">
              <a:buClr>
                <a:schemeClr val="tx2"/>
              </a:buClr>
            </a:pPr>
            <a:r>
              <a:rPr lang="en-US" altLang="en-US" sz="2200" dirty="0" smtClean="0">
                <a:latin typeface="+mn-lt"/>
              </a:rPr>
              <a:t>low </a:t>
            </a:r>
            <a:r>
              <a:rPr lang="en-US" altLang="en-US" sz="2200" dirty="0">
                <a:latin typeface="+mn-lt"/>
              </a:rPr>
              <a:t>error rate</a:t>
            </a:r>
            <a:r>
              <a:rPr lang="en-US" altLang="en-US" sz="2200" dirty="0" smtClean="0">
                <a:latin typeface="+mn-lt"/>
              </a:rPr>
              <a:t>:</a:t>
            </a:r>
            <a:endParaRPr lang="en-US" altLang="en-US" sz="2200" dirty="0" smtClean="0">
              <a:latin typeface="+mn-lt"/>
            </a:endParaRPr>
          </a:p>
          <a:p>
            <a:pPr lvl="1" indent="-284480">
              <a:buClr>
                <a:schemeClr val="tx2"/>
              </a:buClr>
            </a:pPr>
            <a:r>
              <a:rPr lang="en-US" altLang="en-US" sz="2200" dirty="0" smtClean="0">
                <a:latin typeface="+mn-lt"/>
                <a:ea typeface="MS PGothic" panose="020B0600070205080204" charset="-128"/>
              </a:rPr>
              <a:t>repeaters </a:t>
            </a:r>
            <a:r>
              <a:rPr lang="en-US" altLang="en-US" sz="2200" dirty="0">
                <a:latin typeface="+mn-lt"/>
                <a:ea typeface="MS PGothic" panose="020B0600070205080204" charset="-128"/>
              </a:rPr>
              <a:t>spaced far </a:t>
            </a:r>
            <a:r>
              <a:rPr lang="en-US" altLang="en-US" sz="2200" dirty="0" smtClean="0">
                <a:latin typeface="+mn-lt"/>
                <a:ea typeface="MS PGothic" panose="020B0600070205080204" charset="-128"/>
              </a:rPr>
              <a:t>apart</a:t>
            </a:r>
            <a:endParaRPr lang="en-US" altLang="en-US" sz="2200" dirty="0" smtClean="0">
              <a:latin typeface="+mn-lt"/>
              <a:ea typeface="MS PGothic" panose="020B0600070205080204" charset="-128"/>
            </a:endParaRPr>
          </a:p>
          <a:p>
            <a:pPr lvl="1" indent="-284480">
              <a:buClr>
                <a:schemeClr val="tx2"/>
              </a:buClr>
            </a:pPr>
            <a:r>
              <a:rPr lang="en-US" altLang="en-US" sz="2200" dirty="0" smtClean="0">
                <a:latin typeface="+mn-lt"/>
                <a:ea typeface="MS PGothic" panose="020B0600070205080204" charset="-128"/>
              </a:rPr>
              <a:t>immune </a:t>
            </a:r>
            <a:r>
              <a:rPr lang="en-US" altLang="en-US" sz="2200" dirty="0">
                <a:latin typeface="+mn-lt"/>
                <a:ea typeface="MS PGothic" panose="020B0600070205080204" charset="-128"/>
              </a:rPr>
              <a:t>to electromagnetic </a:t>
            </a:r>
            <a:r>
              <a:rPr lang="en-US" altLang="en-US" sz="2200" dirty="0" smtClean="0">
                <a:latin typeface="+mn-lt"/>
                <a:ea typeface="MS PGothic" panose="020B0600070205080204" charset="-128"/>
              </a:rPr>
              <a:t>noise</a:t>
            </a:r>
            <a:endParaRPr lang="en-US" sz="2200" dirty="0">
              <a:latin typeface="+mn-lt"/>
            </a:endParaRPr>
          </a:p>
        </p:txBody>
      </p:sp>
      <p:pic>
        <p:nvPicPr>
          <p:cNvPr id="5" name="Picture 6" descr="A hand holds fiber optic cable. The ends of the cables glow."/>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772698" y="2848718"/>
            <a:ext cx="2869788" cy="1767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Physical Media: </a:t>
            </a:r>
            <a:r>
              <a:rPr lang="en-US" altLang="en-US" dirty="0" smtClean="0">
                <a:ea typeface="MS PGothic" panose="020B0600070205080204" charset="-128"/>
              </a:rPr>
              <a:t>Radio </a:t>
            </a:r>
            <a:r>
              <a:rPr lang="en-US" altLang="en-US" sz="2000" b="0" dirty="0" smtClean="0">
                <a:ea typeface="MS PGothic" panose="020B0600070205080204" charset="-128"/>
              </a:rPr>
              <a:t>(1 of 2)</a:t>
            </a:r>
            <a:endParaRPr lang="en-US" sz="2000" b="0" dirty="0"/>
          </a:p>
        </p:txBody>
      </p:sp>
      <p:sp>
        <p:nvSpPr>
          <p:cNvPr id="4" name="Content Placeholder 3"/>
          <p:cNvSpPr>
            <a:spLocks noGrp="1"/>
          </p:cNvSpPr>
          <p:nvPr>
            <p:ph type="body" idx="1"/>
          </p:nvPr>
        </p:nvSpPr>
        <p:spPr/>
        <p:txBody>
          <a:bodyPr/>
          <a:lstStyle/>
          <a:p>
            <a:pPr marL="255905" indent="-255905" eaLnBrk="1" hangingPunct="1"/>
            <a:r>
              <a:rPr lang="en-US" altLang="en-US" sz="2400" dirty="0">
                <a:latin typeface="+mn-lt"/>
                <a:ea typeface="MS PGothic" panose="020B0600070205080204" charset="-128"/>
              </a:rPr>
              <a:t>signal carried in electromagnetic spectrum</a:t>
            </a:r>
            <a:endParaRPr lang="en-US" altLang="en-US" sz="2400" dirty="0">
              <a:latin typeface="+mn-lt"/>
              <a:ea typeface="MS PGothic" panose="020B0600070205080204" charset="-128"/>
            </a:endParaRPr>
          </a:p>
          <a:p>
            <a:pPr marL="255905" indent="-255905" eaLnBrk="1" hangingPunct="1"/>
            <a:r>
              <a:rPr lang="en-US" altLang="en-US" sz="2400" dirty="0">
                <a:latin typeface="+mn-lt"/>
                <a:ea typeface="MS PGothic" panose="020B0600070205080204" charset="-128"/>
              </a:rPr>
              <a:t>no physical </a:t>
            </a:r>
            <a:r>
              <a:rPr lang="en-US" altLang="ja-JP" sz="2400" dirty="0" smtClean="0">
                <a:latin typeface="+mn-lt"/>
                <a:ea typeface="MS PGothic" panose="020B0600070205080204" charset="-128"/>
              </a:rPr>
              <a:t>“wire”</a:t>
            </a:r>
            <a:endParaRPr lang="en-US" altLang="ja-JP" sz="2400" dirty="0">
              <a:latin typeface="+mn-lt"/>
              <a:ea typeface="MS PGothic" panose="020B0600070205080204" charset="-128"/>
            </a:endParaRPr>
          </a:p>
          <a:p>
            <a:pPr marL="255905" indent="-255905" eaLnBrk="1" hangingPunct="1"/>
            <a:r>
              <a:rPr lang="en-US" altLang="en-US" sz="2400" dirty="0">
                <a:latin typeface="+mn-lt"/>
                <a:ea typeface="MS PGothic" panose="020B0600070205080204" charset="-128"/>
              </a:rPr>
              <a:t>bidirectional</a:t>
            </a:r>
            <a:endParaRPr lang="en-US" altLang="en-US" sz="2400" dirty="0">
              <a:latin typeface="+mn-lt"/>
              <a:ea typeface="MS PGothic" panose="020B0600070205080204" charset="-128"/>
            </a:endParaRPr>
          </a:p>
          <a:p>
            <a:pPr marL="255905" indent="-255905" eaLnBrk="1" hangingPunct="1"/>
            <a:r>
              <a:rPr lang="en-US" altLang="en-US" sz="2400" dirty="0">
                <a:latin typeface="+mn-lt"/>
                <a:ea typeface="MS PGothic" panose="020B0600070205080204" charset="-128"/>
              </a:rPr>
              <a:t>propagation environment effects:</a:t>
            </a:r>
            <a:endParaRPr lang="en-US" altLang="en-US" sz="2400" dirty="0">
              <a:latin typeface="+mn-lt"/>
              <a:ea typeface="MS PGothic" panose="020B0600070205080204" charset="-128"/>
            </a:endParaRPr>
          </a:p>
          <a:p>
            <a:pPr marL="741680" lvl="1" indent="-284480" eaLnBrk="1" hangingPunct="1"/>
            <a:r>
              <a:rPr lang="en-US" altLang="en-US" sz="2400" dirty="0" smtClean="0">
                <a:latin typeface="+mn-lt"/>
                <a:ea typeface="Arial" panose="020B0604020202020204" pitchFamily="34" charset="0"/>
              </a:rPr>
              <a:t>reflection</a:t>
            </a:r>
            <a:endParaRPr lang="en-US" altLang="en-US" sz="2400" dirty="0">
              <a:latin typeface="+mn-lt"/>
              <a:ea typeface="Arial" panose="020B0604020202020204" pitchFamily="34" charset="0"/>
            </a:endParaRPr>
          </a:p>
          <a:p>
            <a:pPr marL="741680" lvl="1" indent="-284480" eaLnBrk="1" hangingPunct="1"/>
            <a:r>
              <a:rPr lang="en-US" altLang="en-US" sz="2400" dirty="0">
                <a:latin typeface="+mn-lt"/>
                <a:ea typeface="Arial" panose="020B0604020202020204" pitchFamily="34" charset="0"/>
              </a:rPr>
              <a:t>obstruction by objects</a:t>
            </a:r>
            <a:endParaRPr lang="en-US" altLang="en-US" sz="2400" dirty="0">
              <a:latin typeface="+mn-lt"/>
              <a:ea typeface="Arial" panose="020B0604020202020204" pitchFamily="34" charset="0"/>
            </a:endParaRPr>
          </a:p>
          <a:p>
            <a:pPr marL="741680" lvl="1" indent="-284480" eaLnBrk="1" hangingPunct="1"/>
            <a:r>
              <a:rPr lang="en-US" altLang="en-US" sz="2400" dirty="0" smtClean="0">
                <a:latin typeface="+mn-lt"/>
                <a:ea typeface="Arial" panose="020B0604020202020204" pitchFamily="34" charset="0"/>
              </a:rPr>
              <a:t>interference</a:t>
            </a:r>
            <a:endParaRPr lang="en-US" sz="2400" dirty="0">
              <a:latin typeface="+mn-lt"/>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Physical Media: </a:t>
            </a:r>
            <a:r>
              <a:rPr lang="en-US" altLang="en-US" dirty="0" smtClean="0">
                <a:ea typeface="MS PGothic" panose="020B0600070205080204" charset="-128"/>
              </a:rPr>
              <a:t>Radio </a:t>
            </a:r>
            <a:r>
              <a:rPr lang="en-US" altLang="en-US" sz="2000" b="0" dirty="0" smtClean="0">
                <a:ea typeface="MS PGothic" panose="020B0600070205080204" charset="-128"/>
              </a:rPr>
              <a:t>(2 of 2)</a:t>
            </a:r>
            <a:endParaRPr lang="en-US" sz="2000" b="0" dirty="0"/>
          </a:p>
        </p:txBody>
      </p:sp>
      <p:sp>
        <p:nvSpPr>
          <p:cNvPr id="5" name="Content Placeholder 4"/>
          <p:cNvSpPr>
            <a:spLocks noGrp="1"/>
          </p:cNvSpPr>
          <p:nvPr>
            <p:ph type="body" idx="1"/>
          </p:nvPr>
        </p:nvSpPr>
        <p:spPr>
          <a:xfrm>
            <a:off x="457200" y="1570383"/>
            <a:ext cx="8229600" cy="4735286"/>
          </a:xfrm>
        </p:spPr>
        <p:txBody>
          <a:bodyPr/>
          <a:lstStyle/>
          <a:p>
            <a:pPr marL="0" indent="0">
              <a:buClr>
                <a:schemeClr val="accent2"/>
              </a:buClr>
              <a:buSzPct val="85000"/>
              <a:buFont typeface="Wingdings" panose="05000000000000000000" charset="0"/>
              <a:buNone/>
              <a:defRPr/>
            </a:pPr>
            <a:r>
              <a:rPr lang="en-US" sz="2000" b="1" dirty="0">
                <a:solidFill>
                  <a:schemeClr val="tx1"/>
                </a:solidFill>
                <a:latin typeface="+mn-lt"/>
                <a:ea typeface="MS PGothic" panose="020B0600070205080204" charset="-128"/>
                <a:cs typeface="MS PGothic" panose="020B0600070205080204" charset="-128"/>
              </a:rPr>
              <a:t>Radio Link Types</a:t>
            </a:r>
            <a:r>
              <a:rPr lang="en-US" sz="2000" b="1" dirty="0" smtClean="0">
                <a:solidFill>
                  <a:schemeClr val="tx1"/>
                </a:solidFill>
                <a:latin typeface="+mn-lt"/>
                <a:ea typeface="MS PGothic" panose="020B0600070205080204" charset="-128"/>
                <a:cs typeface="MS PGothic" panose="020B0600070205080204" charset="-128"/>
              </a:rPr>
              <a:t>:</a:t>
            </a:r>
            <a:endParaRPr lang="en-US" sz="2000" b="1" dirty="0" smtClean="0">
              <a:solidFill>
                <a:schemeClr val="tx1"/>
              </a:solidFill>
              <a:latin typeface="+mn-lt"/>
              <a:ea typeface="MS PGothic" panose="020B0600070205080204" charset="-128"/>
              <a:cs typeface="MS PGothic" panose="020B0600070205080204" charset="-128"/>
            </a:endParaRPr>
          </a:p>
          <a:p>
            <a:pPr>
              <a:buClr>
                <a:schemeClr val="accent2"/>
              </a:buClr>
              <a:defRPr/>
            </a:pPr>
            <a:r>
              <a:rPr lang="en-US" sz="2000" b="1" dirty="0" smtClean="0">
                <a:solidFill>
                  <a:schemeClr val="tx1"/>
                </a:solidFill>
                <a:latin typeface="+mn-lt"/>
                <a:ea typeface="MS PGothic" panose="020B0600070205080204" charset="-128"/>
                <a:cs typeface="MS PGothic" panose="020B0600070205080204" charset="-128"/>
              </a:rPr>
              <a:t>terrestrial microwave</a:t>
            </a:r>
            <a:endParaRPr lang="en-US" sz="2000" b="1" dirty="0" smtClean="0">
              <a:solidFill>
                <a:schemeClr val="tx1"/>
              </a:solidFill>
              <a:latin typeface="+mn-lt"/>
              <a:ea typeface="MS PGothic" panose="020B0600070205080204" charset="-128"/>
              <a:cs typeface="MS PGothic" panose="020B0600070205080204" charset="-128"/>
            </a:endParaRPr>
          </a:p>
          <a:p>
            <a:pPr marL="741680" lvl="1" indent="-284480">
              <a:buClr>
                <a:schemeClr val="tx2"/>
              </a:buClr>
              <a:defRPr/>
            </a:pPr>
            <a:r>
              <a:rPr lang="en-US" sz="2000" dirty="0" smtClean="0">
                <a:latin typeface="+mn-lt"/>
                <a:ea typeface="MS PGothic" panose="020B0600070205080204" charset="-128"/>
                <a:cs typeface="MS PGothic" panose="020B0600070205080204" charset="-128"/>
              </a:rPr>
              <a:t>e.g</a:t>
            </a:r>
            <a:r>
              <a:rPr lang="en-US" sz="2000" dirty="0">
                <a:latin typeface="+mn-lt"/>
                <a:ea typeface="MS PGothic" panose="020B0600070205080204" charset="-128"/>
                <a:cs typeface="MS PGothic" panose="020B0600070205080204" charset="-128"/>
              </a:rPr>
              <a:t>. up to 45 </a:t>
            </a:r>
            <a:r>
              <a:rPr lang="en-US" sz="2000" dirty="0" smtClean="0">
                <a:latin typeface="+mn-lt"/>
                <a:ea typeface="MS PGothic" panose="020B0600070205080204" charset="-128"/>
                <a:cs typeface="MS PGothic" panose="020B0600070205080204" charset="-128"/>
              </a:rPr>
              <a:t>M</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b</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p</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s </a:t>
            </a:r>
            <a:r>
              <a:rPr lang="en-US" sz="2000" dirty="0">
                <a:latin typeface="+mn-lt"/>
                <a:ea typeface="MS PGothic" panose="020B0600070205080204" charset="-128"/>
                <a:cs typeface="MS PGothic" panose="020B0600070205080204" charset="-128"/>
              </a:rPr>
              <a:t>channels</a:t>
            </a:r>
            <a:endParaRPr lang="en-US" sz="2000" dirty="0">
              <a:latin typeface="+mn-lt"/>
              <a:ea typeface="MS PGothic" panose="020B0600070205080204" charset="-128"/>
              <a:cs typeface="MS PGothic" panose="020B0600070205080204" charset="-128"/>
            </a:endParaRPr>
          </a:p>
          <a:p>
            <a:pPr marL="255905" indent="-255905">
              <a:buClr>
                <a:schemeClr val="tx2"/>
              </a:buClr>
              <a:defRPr/>
            </a:pPr>
            <a:r>
              <a:rPr lang="en-US" sz="2000" b="1" dirty="0" smtClean="0">
                <a:solidFill>
                  <a:schemeClr val="tx1"/>
                </a:solidFill>
                <a:latin typeface="+mn-lt"/>
                <a:ea typeface="MS PGothic" panose="020B0600070205080204" charset="-128"/>
                <a:cs typeface="MS PGothic" panose="020B0600070205080204" charset="-128"/>
              </a:rPr>
              <a:t>L</a:t>
            </a:r>
            <a:r>
              <a:rPr lang="en-US" sz="100" b="1" dirty="0" smtClean="0">
                <a:solidFill>
                  <a:schemeClr val="tx1"/>
                </a:solidFill>
                <a:latin typeface="+mn-lt"/>
                <a:ea typeface="MS PGothic" panose="020B0600070205080204" charset="-128"/>
                <a:cs typeface="MS PGothic" panose="020B0600070205080204" charset="-128"/>
              </a:rPr>
              <a:t> </a:t>
            </a:r>
            <a:r>
              <a:rPr lang="en-US" sz="2000" b="1" dirty="0" smtClean="0">
                <a:solidFill>
                  <a:schemeClr val="tx1"/>
                </a:solidFill>
                <a:latin typeface="+mn-lt"/>
                <a:ea typeface="MS PGothic" panose="020B0600070205080204" charset="-128"/>
                <a:cs typeface="MS PGothic" panose="020B0600070205080204" charset="-128"/>
              </a:rPr>
              <a:t>A</a:t>
            </a:r>
            <a:r>
              <a:rPr lang="en-US" sz="100" b="1" dirty="0" smtClean="0">
                <a:solidFill>
                  <a:schemeClr val="tx1"/>
                </a:solidFill>
                <a:latin typeface="+mn-lt"/>
                <a:ea typeface="MS PGothic" panose="020B0600070205080204" charset="-128"/>
                <a:cs typeface="MS PGothic" panose="020B0600070205080204" charset="-128"/>
              </a:rPr>
              <a:t> </a:t>
            </a:r>
            <a:r>
              <a:rPr lang="en-US" sz="2000" b="1" dirty="0" smtClean="0">
                <a:solidFill>
                  <a:schemeClr val="tx1"/>
                </a:solidFill>
                <a:latin typeface="+mn-lt"/>
                <a:ea typeface="MS PGothic" panose="020B0600070205080204" charset="-128"/>
                <a:cs typeface="MS PGothic" panose="020B0600070205080204" charset="-128"/>
              </a:rPr>
              <a:t>N</a:t>
            </a:r>
            <a:r>
              <a:rPr lang="en-US" sz="2000" dirty="0" smtClean="0">
                <a:latin typeface="+mn-lt"/>
                <a:ea typeface="MS PGothic" panose="020B0600070205080204" charset="-128"/>
                <a:cs typeface="MS PGothic" panose="020B0600070205080204" charset="-128"/>
              </a:rPr>
              <a:t> </a:t>
            </a:r>
            <a:r>
              <a:rPr lang="en-US" sz="2000" dirty="0">
                <a:latin typeface="+mn-lt"/>
                <a:ea typeface="MS PGothic" panose="020B0600070205080204" charset="-128"/>
                <a:cs typeface="MS PGothic" panose="020B0600070205080204" charset="-128"/>
              </a:rPr>
              <a:t>(e.g., </a:t>
            </a:r>
            <a:r>
              <a:rPr lang="en-US" sz="2000" dirty="0" smtClean="0">
                <a:latin typeface="+mn-lt"/>
                <a:ea typeface="MS PGothic" panose="020B0600070205080204" charset="-128"/>
                <a:cs typeface="MS PGothic" panose="020B0600070205080204" charset="-128"/>
              </a:rPr>
              <a:t>WiFi)</a:t>
            </a:r>
            <a:endParaRPr lang="en-US" sz="2000" dirty="0" smtClean="0">
              <a:latin typeface="+mn-lt"/>
              <a:ea typeface="MS PGothic" panose="020B0600070205080204" charset="-128"/>
              <a:cs typeface="MS PGothic" panose="020B0600070205080204" charset="-128"/>
            </a:endParaRPr>
          </a:p>
          <a:p>
            <a:pPr marL="741680" lvl="1" indent="-284480">
              <a:buClr>
                <a:schemeClr val="tx2"/>
              </a:buClr>
              <a:defRPr/>
            </a:pPr>
            <a:r>
              <a:rPr lang="en-US" sz="2000" dirty="0" smtClean="0">
                <a:latin typeface="+mn-lt"/>
                <a:ea typeface="MS PGothic" panose="020B0600070205080204" charset="-128"/>
                <a:cs typeface="MS PGothic" panose="020B0600070205080204" charset="-128"/>
              </a:rPr>
              <a:t>54 M</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b</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p</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s</a:t>
            </a:r>
            <a:endParaRPr lang="en-US" sz="2000" dirty="0">
              <a:latin typeface="+mn-lt"/>
              <a:ea typeface="MS PGothic" panose="020B0600070205080204" charset="-128"/>
              <a:cs typeface="MS PGothic" panose="020B0600070205080204" charset="-128"/>
            </a:endParaRPr>
          </a:p>
          <a:p>
            <a:pPr marL="255905" indent="-255905">
              <a:buClr>
                <a:schemeClr val="tx2"/>
              </a:buClr>
              <a:defRPr/>
            </a:pPr>
            <a:r>
              <a:rPr lang="en-US" sz="2000" b="1" dirty="0">
                <a:solidFill>
                  <a:schemeClr val="tx1"/>
                </a:solidFill>
                <a:latin typeface="+mn-lt"/>
                <a:ea typeface="MS PGothic" panose="020B0600070205080204" charset="-128"/>
                <a:cs typeface="MS PGothic" panose="020B0600070205080204" charset="-128"/>
              </a:rPr>
              <a:t>wide-area</a:t>
            </a:r>
            <a:r>
              <a:rPr lang="en-US" sz="2000" dirty="0">
                <a:latin typeface="+mn-lt"/>
                <a:ea typeface="MS PGothic" panose="020B0600070205080204" charset="-128"/>
                <a:cs typeface="MS PGothic" panose="020B0600070205080204" charset="-128"/>
              </a:rPr>
              <a:t> (e.g., </a:t>
            </a:r>
            <a:r>
              <a:rPr lang="en-US" sz="2000" dirty="0" smtClean="0">
                <a:latin typeface="+mn-lt"/>
                <a:ea typeface="MS PGothic" panose="020B0600070205080204" charset="-128"/>
                <a:cs typeface="MS PGothic" panose="020B0600070205080204" charset="-128"/>
              </a:rPr>
              <a:t>cellular)</a:t>
            </a:r>
            <a:endParaRPr lang="en-US" sz="2000" dirty="0" smtClean="0">
              <a:latin typeface="+mn-lt"/>
              <a:ea typeface="MS PGothic" panose="020B0600070205080204" charset="-128"/>
              <a:cs typeface="MS PGothic" panose="020B0600070205080204" charset="-128"/>
            </a:endParaRPr>
          </a:p>
          <a:p>
            <a:pPr marL="741680" lvl="1" indent="-284480">
              <a:buClr>
                <a:schemeClr val="tx2"/>
              </a:buClr>
              <a:defRPr/>
            </a:pPr>
            <a:r>
              <a:rPr lang="en-US" sz="2000" dirty="0" smtClean="0">
                <a:latin typeface="+mn-lt"/>
                <a:ea typeface="MS PGothic" panose="020B0600070205080204" charset="-128"/>
                <a:cs typeface="MS PGothic" panose="020B0600070205080204" charset="-128"/>
              </a:rPr>
              <a:t>4G </a:t>
            </a:r>
            <a:r>
              <a:rPr lang="en-US" sz="2000" dirty="0">
                <a:latin typeface="+mn-lt"/>
                <a:ea typeface="MS PGothic" panose="020B0600070205080204" charset="-128"/>
                <a:cs typeface="MS PGothic" panose="020B0600070205080204" charset="-128"/>
              </a:rPr>
              <a:t>cellular: ~ 10 </a:t>
            </a:r>
            <a:r>
              <a:rPr lang="en-US" sz="2000" dirty="0" smtClean="0">
                <a:latin typeface="+mn-lt"/>
                <a:ea typeface="MS PGothic" panose="020B0600070205080204" charset="-128"/>
                <a:cs typeface="MS PGothic" panose="020B0600070205080204" charset="-128"/>
              </a:rPr>
              <a:t>M</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b</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p</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s</a:t>
            </a:r>
            <a:endParaRPr lang="en-US" sz="2000" dirty="0" smtClean="0">
              <a:latin typeface="+mn-lt"/>
              <a:ea typeface="MS PGothic" panose="020B0600070205080204" charset="-128"/>
              <a:cs typeface="MS PGothic" panose="020B0600070205080204" charset="-128"/>
            </a:endParaRPr>
          </a:p>
          <a:p>
            <a:pPr marL="255905" indent="-255905">
              <a:buClr>
                <a:schemeClr val="tx2"/>
              </a:buClr>
              <a:defRPr/>
            </a:pPr>
            <a:r>
              <a:rPr lang="en-US" sz="2000" b="1" dirty="0" smtClean="0">
                <a:solidFill>
                  <a:schemeClr val="tx1"/>
                </a:solidFill>
                <a:latin typeface="+mn-lt"/>
                <a:ea typeface="MS PGothic" panose="020B0600070205080204" charset="-128"/>
                <a:cs typeface="MS PGothic" panose="020B0600070205080204" charset="-128"/>
              </a:rPr>
              <a:t>Satellite</a:t>
            </a:r>
            <a:endParaRPr lang="en-US" sz="2000" b="1" dirty="0" smtClean="0">
              <a:solidFill>
                <a:schemeClr val="tx1"/>
              </a:solidFill>
              <a:latin typeface="+mn-lt"/>
              <a:ea typeface="MS PGothic" panose="020B0600070205080204" charset="-128"/>
              <a:cs typeface="MS PGothic" panose="020B0600070205080204" charset="-128"/>
            </a:endParaRPr>
          </a:p>
          <a:p>
            <a:pPr marL="741680" lvl="1" indent="-284480">
              <a:buClr>
                <a:schemeClr val="tx2"/>
              </a:buClr>
              <a:defRPr/>
            </a:pPr>
            <a:r>
              <a:rPr lang="en-US" sz="2000" dirty="0" smtClean="0">
                <a:latin typeface="+mn-lt"/>
                <a:ea typeface="MS PGothic" panose="020B0600070205080204" charset="-128"/>
                <a:cs typeface="MS PGothic" panose="020B0600070205080204" charset="-128"/>
              </a:rPr>
              <a:t>K</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b</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p</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s </a:t>
            </a:r>
            <a:r>
              <a:rPr lang="en-US" sz="2000" dirty="0">
                <a:latin typeface="+mn-lt"/>
                <a:ea typeface="MS PGothic" panose="020B0600070205080204" charset="-128"/>
                <a:cs typeface="MS PGothic" panose="020B0600070205080204" charset="-128"/>
              </a:rPr>
              <a:t>to </a:t>
            </a:r>
            <a:r>
              <a:rPr lang="en-US" sz="2000" dirty="0" smtClean="0">
                <a:latin typeface="+mn-lt"/>
                <a:ea typeface="MS PGothic" panose="020B0600070205080204" charset="-128"/>
                <a:cs typeface="MS PGothic" panose="020B0600070205080204" charset="-128"/>
              </a:rPr>
              <a:t>45M</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b</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p</a:t>
            </a:r>
            <a:r>
              <a:rPr lang="en-US" sz="100" dirty="0" smtClean="0">
                <a:latin typeface="+mn-lt"/>
                <a:ea typeface="MS PGothic" panose="020B0600070205080204" charset="-128"/>
                <a:cs typeface="MS PGothic" panose="020B0600070205080204" charset="-128"/>
              </a:rPr>
              <a:t> </a:t>
            </a:r>
            <a:r>
              <a:rPr lang="en-US" sz="2000" dirty="0" smtClean="0">
                <a:latin typeface="+mn-lt"/>
                <a:ea typeface="MS PGothic" panose="020B0600070205080204" charset="-128"/>
                <a:cs typeface="MS PGothic" panose="020B0600070205080204" charset="-128"/>
              </a:rPr>
              <a:t>s </a:t>
            </a:r>
            <a:r>
              <a:rPr lang="en-US" sz="2000" dirty="0">
                <a:latin typeface="+mn-lt"/>
                <a:ea typeface="MS PGothic" panose="020B0600070205080204" charset="-128"/>
                <a:cs typeface="MS PGothic" panose="020B0600070205080204" charset="-128"/>
              </a:rPr>
              <a:t>channel (or multiple smaller </a:t>
            </a:r>
            <a:r>
              <a:rPr lang="en-US" sz="2000" dirty="0" smtClean="0">
                <a:latin typeface="+mn-lt"/>
                <a:ea typeface="MS PGothic" panose="020B0600070205080204" charset="-128"/>
                <a:cs typeface="MS PGothic" panose="020B0600070205080204" charset="-128"/>
              </a:rPr>
              <a:t>channels)</a:t>
            </a:r>
            <a:endParaRPr lang="en-US" sz="2000" dirty="0" smtClean="0">
              <a:latin typeface="+mn-lt"/>
              <a:ea typeface="MS PGothic" panose="020B0600070205080204" charset="-128"/>
              <a:cs typeface="MS PGothic" panose="020B0600070205080204" charset="-128"/>
            </a:endParaRPr>
          </a:p>
          <a:p>
            <a:pPr marL="741680" lvl="1" indent="-284480">
              <a:buClr>
                <a:schemeClr val="tx2"/>
              </a:buClr>
              <a:defRPr/>
            </a:pPr>
            <a:r>
              <a:rPr lang="en-US" sz="2000" dirty="0" smtClean="0">
                <a:latin typeface="+mn-lt"/>
                <a:ea typeface="MS PGothic" panose="020B0600070205080204" charset="-128"/>
                <a:cs typeface="MS PGothic" panose="020B0600070205080204" charset="-128"/>
              </a:rPr>
              <a:t>270 m</a:t>
            </a:r>
            <a:r>
              <a:rPr lang="en-US" sz="100" dirty="0" smtClean="0">
                <a:solidFill>
                  <a:schemeClr val="bg1"/>
                </a:solidFill>
                <a:latin typeface="+mn-lt"/>
                <a:ea typeface="MS PGothic" panose="020B0600070205080204" charset="-128"/>
                <a:cs typeface="MS PGothic" panose="020B0600070205080204" charset="-128"/>
              </a:rPr>
              <a:t>illi</a:t>
            </a:r>
            <a:r>
              <a:rPr lang="en-US" sz="2000" dirty="0" smtClean="0">
                <a:latin typeface="+mn-lt"/>
                <a:ea typeface="MS PGothic" panose="020B0600070205080204" charset="-128"/>
                <a:cs typeface="MS PGothic" panose="020B0600070205080204" charset="-128"/>
              </a:rPr>
              <a:t>sec </a:t>
            </a:r>
            <a:r>
              <a:rPr lang="en-US" sz="2000" dirty="0">
                <a:latin typeface="+mn-lt"/>
                <a:ea typeface="MS PGothic" panose="020B0600070205080204" charset="-128"/>
                <a:cs typeface="MS PGothic" panose="020B0600070205080204" charset="-128"/>
              </a:rPr>
              <a:t>end-end </a:t>
            </a:r>
            <a:r>
              <a:rPr lang="en-US" sz="2000" dirty="0" smtClean="0">
                <a:latin typeface="+mn-lt"/>
                <a:ea typeface="MS PGothic" panose="020B0600070205080204" charset="-128"/>
                <a:cs typeface="MS PGothic" panose="020B0600070205080204" charset="-128"/>
              </a:rPr>
              <a:t>delay</a:t>
            </a:r>
            <a:endParaRPr lang="en-US" sz="2000" dirty="0" smtClean="0">
              <a:latin typeface="+mn-lt"/>
              <a:ea typeface="MS PGothic" panose="020B0600070205080204" charset="-128"/>
              <a:cs typeface="MS PGothic" panose="020B0600070205080204" charset="-128"/>
            </a:endParaRPr>
          </a:p>
          <a:p>
            <a:pPr marL="741680" lvl="1" indent="-284480">
              <a:buClr>
                <a:schemeClr val="tx2"/>
              </a:buClr>
              <a:defRPr/>
            </a:pPr>
            <a:r>
              <a:rPr lang="en-US" sz="2000" dirty="0" smtClean="0">
                <a:latin typeface="+mn-lt"/>
                <a:ea typeface="MS PGothic" panose="020B0600070205080204" charset="-128"/>
                <a:cs typeface="MS PGothic" panose="020B0600070205080204" charset="-128"/>
              </a:rPr>
              <a:t>geosynchronous </a:t>
            </a:r>
            <a:r>
              <a:rPr lang="en-US" sz="2000" dirty="0">
                <a:latin typeface="+mn-lt"/>
                <a:ea typeface="MS PGothic" panose="020B0600070205080204" charset="-128"/>
                <a:cs typeface="MS PGothic" panose="020B0600070205080204" charset="-128"/>
              </a:rPr>
              <a:t>versus low </a:t>
            </a:r>
            <a:r>
              <a:rPr lang="en-US" sz="2000" dirty="0" smtClean="0">
                <a:latin typeface="+mn-lt"/>
                <a:ea typeface="MS PGothic" panose="020B0600070205080204" charset="-128"/>
                <a:cs typeface="MS PGothic" panose="020B0600070205080204" charset="-128"/>
              </a:rPr>
              <a:t>altitude</a:t>
            </a:r>
            <a:endParaRPr lang="en-US" sz="2000" dirty="0">
              <a:latin typeface="+mn-l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ea typeface="MS PGothic" panose="020B0600070205080204" charset="-128"/>
              </a:rPr>
              <a:t>Introduction </a:t>
            </a:r>
            <a:r>
              <a:rPr lang="en-US" altLang="en-US" sz="2000" b="0" dirty="0" smtClean="0">
                <a:ea typeface="MS PGothic" panose="020B0600070205080204" charset="-128"/>
              </a:rPr>
              <a:t>(2 of 2)</a:t>
            </a:r>
            <a:endParaRPr lang="en-US" sz="2000" b="0" dirty="0"/>
          </a:p>
        </p:txBody>
      </p:sp>
      <p:sp>
        <p:nvSpPr>
          <p:cNvPr id="5" name="Text Placeholder 4"/>
          <p:cNvSpPr>
            <a:spLocks noGrp="1"/>
          </p:cNvSpPr>
          <p:nvPr>
            <p:ph type="body" idx="1"/>
          </p:nvPr>
        </p:nvSpPr>
        <p:spPr/>
        <p:txBody>
          <a:bodyPr/>
          <a:lstStyle/>
          <a:p>
            <a:pPr marL="0" indent="0">
              <a:buNone/>
            </a:pPr>
            <a:r>
              <a:rPr lang="en-US" altLang="en-US" sz="2200" b="1" dirty="0" smtClean="0">
                <a:solidFill>
                  <a:schemeClr val="tx1"/>
                </a:solidFill>
                <a:latin typeface="+mn-lt"/>
                <a:ea typeface="MS PGothic" panose="020B0600070205080204" charset="-128"/>
              </a:rPr>
              <a:t>Overview:</a:t>
            </a:r>
            <a:endParaRPr lang="en-US" altLang="en-US" sz="2200" b="1" dirty="0" smtClean="0">
              <a:solidFill>
                <a:schemeClr val="tx1"/>
              </a:solidFill>
              <a:latin typeface="+mn-lt"/>
              <a:ea typeface="MS PGothic" panose="020B0600070205080204" charset="-128"/>
            </a:endParaRPr>
          </a:p>
          <a:p>
            <a:r>
              <a:rPr lang="en-US" altLang="en-US" sz="2200" dirty="0" smtClean="0">
                <a:latin typeface="+mn-lt"/>
                <a:ea typeface="MS PGothic" panose="020B0600070205080204" charset="-128"/>
              </a:rPr>
              <a:t>What’</a:t>
            </a:r>
            <a:r>
              <a:rPr lang="en-US" altLang="ja-JP" sz="2200" dirty="0" smtClean="0">
                <a:latin typeface="+mn-lt"/>
                <a:ea typeface="MS PGothic" panose="020B0600070205080204" charset="-128"/>
              </a:rPr>
              <a:t>s </a:t>
            </a:r>
            <a:r>
              <a:rPr lang="en-US" altLang="ja-JP" sz="2200" dirty="0">
                <a:latin typeface="+mn-lt"/>
                <a:ea typeface="MS PGothic" panose="020B0600070205080204" charset="-128"/>
              </a:rPr>
              <a:t>the Internet?</a:t>
            </a:r>
            <a:endParaRPr lang="en-US" altLang="ja-JP" sz="2200" dirty="0">
              <a:latin typeface="+mn-lt"/>
              <a:ea typeface="MS PGothic" panose="020B0600070205080204" charset="-128"/>
            </a:endParaRPr>
          </a:p>
          <a:p>
            <a:r>
              <a:rPr lang="en-US" altLang="en-US" sz="2200" dirty="0" smtClean="0">
                <a:latin typeface="+mn-lt"/>
                <a:ea typeface="MS PGothic" panose="020B0600070205080204" charset="-128"/>
              </a:rPr>
              <a:t>What</a:t>
            </a:r>
            <a:r>
              <a:rPr lang="en-US" altLang="ja-JP" sz="2200" dirty="0" smtClean="0">
                <a:latin typeface="+mn-lt"/>
                <a:ea typeface="MS PGothic" panose="020B0600070205080204" charset="-128"/>
              </a:rPr>
              <a:t>’s </a:t>
            </a:r>
            <a:r>
              <a:rPr lang="en-US" altLang="ja-JP" sz="2200" dirty="0">
                <a:latin typeface="+mn-lt"/>
                <a:ea typeface="MS PGothic" panose="020B0600070205080204" charset="-128"/>
              </a:rPr>
              <a:t>a protocol?</a:t>
            </a:r>
            <a:endParaRPr lang="en-US" altLang="ja-JP" sz="2200" dirty="0">
              <a:latin typeface="+mn-lt"/>
              <a:ea typeface="MS PGothic" panose="020B0600070205080204" charset="-128"/>
            </a:endParaRPr>
          </a:p>
          <a:p>
            <a:r>
              <a:rPr lang="en-US" altLang="en-US" sz="2200" dirty="0">
                <a:latin typeface="+mn-lt"/>
                <a:ea typeface="MS PGothic" panose="020B0600070205080204" charset="-128"/>
              </a:rPr>
              <a:t>network edge; hosts, access net, physical media</a:t>
            </a:r>
            <a:endParaRPr lang="en-US" altLang="en-US" sz="2200" dirty="0">
              <a:latin typeface="+mn-lt"/>
              <a:ea typeface="MS PGothic" panose="020B0600070205080204" charset="-128"/>
            </a:endParaRPr>
          </a:p>
          <a:p>
            <a:r>
              <a:rPr lang="en-US" altLang="en-US" sz="2200" dirty="0">
                <a:latin typeface="+mn-lt"/>
                <a:ea typeface="MS PGothic" panose="020B0600070205080204" charset="-128"/>
              </a:rPr>
              <a:t>network core: </a:t>
            </a:r>
            <a:r>
              <a:rPr lang="en-US" altLang="en-US" sz="2200" dirty="0">
                <a:solidFill>
                  <a:srgbClr val="FF0000"/>
                </a:solidFill>
                <a:latin typeface="+mn-lt"/>
                <a:ea typeface="MS PGothic" panose="020B0600070205080204" charset="-128"/>
              </a:rPr>
              <a:t>packet/circuit switching</a:t>
            </a:r>
            <a:r>
              <a:rPr lang="en-US" altLang="en-US" sz="2200" dirty="0">
                <a:latin typeface="+mn-lt"/>
                <a:ea typeface="MS PGothic" panose="020B0600070205080204" charset="-128"/>
              </a:rPr>
              <a:t>, Internet structure</a:t>
            </a:r>
            <a:endParaRPr lang="en-US" altLang="en-US" sz="2200" dirty="0">
              <a:latin typeface="+mn-lt"/>
              <a:ea typeface="MS PGothic" panose="020B0600070205080204" charset="-128"/>
            </a:endParaRPr>
          </a:p>
          <a:p>
            <a:r>
              <a:rPr lang="en-US" altLang="en-US" sz="2200" dirty="0">
                <a:latin typeface="+mn-lt"/>
                <a:ea typeface="MS PGothic" panose="020B0600070205080204" charset="-128"/>
              </a:rPr>
              <a:t>performance: </a:t>
            </a:r>
            <a:r>
              <a:rPr lang="en-US" altLang="en-US" sz="2200" dirty="0">
                <a:solidFill>
                  <a:srgbClr val="FF0000"/>
                </a:solidFill>
                <a:latin typeface="+mn-lt"/>
                <a:ea typeface="MS PGothic" panose="020B0600070205080204" charset="-128"/>
              </a:rPr>
              <a:t>loss, delay, throughput</a:t>
            </a:r>
            <a:endParaRPr lang="en-US" altLang="en-US" sz="2200" dirty="0">
              <a:solidFill>
                <a:srgbClr val="FF0000"/>
              </a:solidFill>
              <a:latin typeface="+mn-lt"/>
              <a:ea typeface="MS PGothic" panose="020B0600070205080204" charset="-128"/>
            </a:endParaRPr>
          </a:p>
          <a:p>
            <a:r>
              <a:rPr lang="en-US" altLang="en-US" sz="2200" dirty="0">
                <a:latin typeface="+mn-lt"/>
                <a:ea typeface="MS PGothic" panose="020B0600070205080204" charset="-128"/>
              </a:rPr>
              <a:t>security</a:t>
            </a:r>
            <a:endParaRPr lang="en-US" altLang="en-US" sz="2200" dirty="0">
              <a:latin typeface="+mn-lt"/>
              <a:ea typeface="MS PGothic" panose="020B0600070205080204" charset="-128"/>
            </a:endParaRPr>
          </a:p>
          <a:p>
            <a:r>
              <a:rPr lang="en-US" altLang="en-US" sz="2200" dirty="0">
                <a:latin typeface="+mn-lt"/>
                <a:ea typeface="MS PGothic" panose="020B0600070205080204" charset="-128"/>
              </a:rPr>
              <a:t>protocol layers, service models</a:t>
            </a:r>
            <a:endParaRPr lang="en-US" altLang="en-US" sz="2200" dirty="0">
              <a:latin typeface="+mn-lt"/>
              <a:ea typeface="MS PGothic" panose="020B0600070205080204" charset="-128"/>
            </a:endParaRPr>
          </a:p>
          <a:p>
            <a:r>
              <a:rPr lang="en-US" altLang="en-US" sz="2200" dirty="0" smtClean="0">
                <a:latin typeface="+mn-lt"/>
                <a:ea typeface="MS PGothic" panose="020B0600070205080204" charset="-128"/>
              </a:rPr>
              <a:t>history</a:t>
            </a:r>
            <a:endParaRPr lang="en-US" sz="2200" dirty="0">
              <a:latin typeface="+mn-lt"/>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solidFill>
                  <a:schemeClr val="tx2"/>
                </a:solidFill>
                <a:ea typeface="MS PGothic" panose="020B0600070205080204" charset="-128"/>
              </a:rPr>
              <a:t>Learning Objectives </a:t>
            </a:r>
            <a:r>
              <a:rPr lang="en-US" altLang="en-US" sz="2000" b="0" dirty="0" smtClean="0">
                <a:solidFill>
                  <a:schemeClr val="tx2"/>
                </a:solidFill>
                <a:ea typeface="MS PGothic" panose="020B0600070205080204" charset="-128"/>
              </a:rPr>
              <a:t>(3 of 7)</a:t>
            </a:r>
            <a:endParaRPr lang="en-US" sz="2000" b="0" dirty="0">
              <a:solidFill>
                <a:schemeClr val="tx2"/>
              </a:solidFill>
            </a:endParaRPr>
          </a:p>
        </p:txBody>
      </p:sp>
      <p:sp>
        <p:nvSpPr>
          <p:cNvPr id="3" name="Text Placeholder 2"/>
          <p:cNvSpPr>
            <a:spLocks noGrp="1"/>
          </p:cNvSpPr>
          <p:nvPr>
            <p:ph idx="1"/>
          </p:nvPr>
        </p:nvSpPr>
        <p:spPr/>
        <p:txBody>
          <a:bodyPr/>
          <a:lstStyle/>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1.1</a:t>
            </a:r>
            <a:r>
              <a:rPr lang="en-US" altLang="en-US" sz="2400" dirty="0">
                <a:solidFill>
                  <a:schemeClr val="tx1"/>
                </a:solidFill>
                <a:latin typeface="+mn-lt"/>
                <a:ea typeface="Arial" panose="020B0604020202020204" pitchFamily="34" charset="0"/>
              </a:rPr>
              <a:t> what is the Internet?</a:t>
            </a:r>
            <a:endParaRPr lang="en-US" altLang="en-US" sz="2400" dirty="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1.2</a:t>
            </a:r>
            <a:r>
              <a:rPr lang="en-US" altLang="en-US" sz="2400" dirty="0">
                <a:latin typeface="+mn-lt"/>
                <a:ea typeface="Arial" panose="020B0604020202020204" pitchFamily="34" charset="0"/>
              </a:rPr>
              <a:t> network </a:t>
            </a:r>
            <a:r>
              <a:rPr lang="en-US" altLang="en-US" sz="2400" dirty="0" smtClean="0">
                <a:latin typeface="+mn-lt"/>
                <a:ea typeface="Arial" panose="020B0604020202020204" pitchFamily="34" charset="0"/>
              </a:rPr>
              <a:t>edge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latin typeface="+mn-lt"/>
                <a:ea typeface="Arial" panose="020B0604020202020204" pitchFamily="34" charset="0"/>
              </a:rPr>
              <a:t>end systems, access networks, links</a:t>
            </a:r>
            <a:endParaRPr lang="en-US" altLang="en-US" sz="2400" dirty="0" smtClean="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1.3</a:t>
            </a:r>
            <a:r>
              <a:rPr lang="en-US" altLang="en-US" sz="2400" dirty="0" smtClean="0">
                <a:solidFill>
                  <a:srgbClr val="000099"/>
                </a:solidFill>
                <a:latin typeface="+mn-lt"/>
                <a:ea typeface="Arial" panose="020B0604020202020204" pitchFamily="34" charset="0"/>
              </a:rPr>
              <a:t> </a:t>
            </a:r>
            <a:r>
              <a:rPr lang="en-US" altLang="en-US" sz="2400" b="1" dirty="0">
                <a:latin typeface="+mn-lt"/>
                <a:ea typeface="Arial" panose="020B0604020202020204" pitchFamily="34" charset="0"/>
              </a:rPr>
              <a:t>network </a:t>
            </a:r>
            <a:r>
              <a:rPr lang="en-US" altLang="en-US" sz="2400" b="1" dirty="0" smtClean="0">
                <a:latin typeface="+mn-lt"/>
                <a:ea typeface="Arial" panose="020B0604020202020204" pitchFamily="34" charset="0"/>
              </a:rPr>
              <a:t>core</a:t>
            </a:r>
            <a:endParaRPr lang="en-US" altLang="en-US" sz="2400" b="1" dirty="0" smtClean="0">
              <a:latin typeface="+mn-lt"/>
              <a:ea typeface="Arial" panose="020B0604020202020204" pitchFamily="34" charset="0"/>
            </a:endParaRPr>
          </a:p>
          <a:p>
            <a:pPr marL="741680" lvl="1" indent="-284480">
              <a:tabLst>
                <a:tab pos="898525" algn="l"/>
              </a:tabLst>
            </a:pPr>
            <a:r>
              <a:rPr lang="en-US" altLang="en-US" sz="2400" b="1" dirty="0" smtClean="0">
                <a:solidFill>
                  <a:schemeClr val="tx1"/>
                </a:solidFill>
                <a:latin typeface="+mn-lt"/>
                <a:ea typeface="Arial" panose="020B0604020202020204" pitchFamily="34" charset="0"/>
              </a:rPr>
              <a:t>packet switching, circuit switching, network structure</a:t>
            </a:r>
            <a:endParaRPr lang="en-US" altLang="en-US" sz="2400" b="1" dirty="0" smtClean="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1.4</a:t>
            </a:r>
            <a:r>
              <a:rPr lang="en-US" altLang="en-US" sz="2400" dirty="0" smtClean="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delay, loss, throughput in networks</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1.5</a:t>
            </a:r>
            <a:r>
              <a:rPr lang="en-US" altLang="en-US" sz="2400" dirty="0">
                <a:latin typeface="+mn-lt"/>
                <a:ea typeface="Arial" panose="020B0604020202020204" pitchFamily="34" charset="0"/>
              </a:rPr>
              <a:t> protocol layers, service models</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1.6</a:t>
            </a:r>
            <a:r>
              <a:rPr lang="en-US" altLang="en-US" sz="2400" dirty="0">
                <a:latin typeface="+mn-lt"/>
                <a:ea typeface="Arial" panose="020B0604020202020204" pitchFamily="34" charset="0"/>
              </a:rPr>
              <a:t> networks under attack: security</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1.7</a:t>
            </a:r>
            <a:r>
              <a:rPr lang="en-US" altLang="en-US" sz="2400" dirty="0">
                <a:latin typeface="+mn-lt"/>
                <a:ea typeface="Arial" panose="020B0604020202020204" pitchFamily="34" charset="0"/>
              </a:rPr>
              <a:t> </a:t>
            </a:r>
            <a:r>
              <a:rPr lang="en-US" altLang="en-US" sz="2400" dirty="0" smtClean="0">
                <a:latin typeface="+mn-lt"/>
                <a:ea typeface="Arial" panose="020B0604020202020204" pitchFamily="34" charset="0"/>
              </a:rPr>
              <a:t>history</a:t>
            </a:r>
            <a:endParaRPr lang="en-US" sz="24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ea typeface="MS PGothic" panose="020B0600070205080204" charset="-128"/>
              </a:rPr>
              <a:t>The Network Core</a:t>
            </a:r>
            <a:endParaRPr lang="en-US" dirty="0"/>
          </a:p>
        </p:txBody>
      </p:sp>
      <p:sp>
        <p:nvSpPr>
          <p:cNvPr id="5" name="Text Placeholder 4"/>
          <p:cNvSpPr>
            <a:spLocks noGrp="1"/>
          </p:cNvSpPr>
          <p:nvPr>
            <p:ph type="body" idx="1"/>
          </p:nvPr>
        </p:nvSpPr>
        <p:spPr>
          <a:xfrm>
            <a:off x="457200" y="1600200"/>
            <a:ext cx="4147457" cy="4525963"/>
          </a:xfrm>
        </p:spPr>
        <p:txBody>
          <a:bodyPr/>
          <a:lstStyle/>
          <a:p>
            <a:pPr eaLnBrk="1" hangingPunct="1"/>
            <a:r>
              <a:rPr lang="en-US" altLang="en-US" sz="2200" dirty="0">
                <a:latin typeface="+mn-lt"/>
                <a:ea typeface="MS PGothic" panose="020B0600070205080204" charset="-128"/>
              </a:rPr>
              <a:t>mesh of interconnected routers</a:t>
            </a:r>
            <a:endParaRPr lang="en-US" altLang="en-US" sz="2200" dirty="0">
              <a:latin typeface="+mn-lt"/>
              <a:ea typeface="MS PGothic" panose="020B0600070205080204" charset="-128"/>
            </a:endParaRPr>
          </a:p>
          <a:p>
            <a:pPr eaLnBrk="1" hangingPunct="1"/>
            <a:r>
              <a:rPr lang="en-US" altLang="en-US" sz="2200" dirty="0">
                <a:solidFill>
                  <a:schemeClr val="tx1"/>
                </a:solidFill>
                <a:latin typeface="+mn-lt"/>
                <a:ea typeface="MS PGothic" panose="020B0600070205080204" charset="-128"/>
              </a:rPr>
              <a:t>packet-switching: hosts break application-layer messages into packets</a:t>
            </a:r>
            <a:endParaRPr lang="en-US" altLang="en-US" sz="2200" dirty="0">
              <a:solidFill>
                <a:schemeClr val="tx1"/>
              </a:solidFill>
              <a:latin typeface="+mn-lt"/>
              <a:ea typeface="MS PGothic" panose="020B0600070205080204" charset="-128"/>
            </a:endParaRPr>
          </a:p>
          <a:p>
            <a:pPr lvl="1" eaLnBrk="1" hangingPunct="1"/>
            <a:r>
              <a:rPr lang="en-US" altLang="en-US" sz="2200" dirty="0">
                <a:latin typeface="+mn-lt"/>
                <a:ea typeface="Arial" panose="020B0604020202020204" pitchFamily="34" charset="0"/>
              </a:rPr>
              <a:t>forward packets</a:t>
            </a:r>
            <a:r>
              <a:rPr lang="en-US" altLang="en-US" sz="2200" i="1" dirty="0">
                <a:latin typeface="+mn-lt"/>
                <a:ea typeface="Arial" panose="020B0604020202020204" pitchFamily="34" charset="0"/>
              </a:rPr>
              <a:t> </a:t>
            </a:r>
            <a:r>
              <a:rPr lang="en-US" altLang="en-US" sz="2200" dirty="0">
                <a:latin typeface="+mn-lt"/>
                <a:ea typeface="Arial" panose="020B0604020202020204" pitchFamily="34" charset="0"/>
              </a:rPr>
              <a:t>from one router to the next, across links on path from source to destination</a:t>
            </a:r>
            <a:endParaRPr lang="en-US" altLang="en-US" sz="2200" dirty="0">
              <a:latin typeface="+mn-lt"/>
              <a:ea typeface="Arial" panose="020B0604020202020204" pitchFamily="34" charset="0"/>
            </a:endParaRPr>
          </a:p>
          <a:p>
            <a:pPr lvl="1" eaLnBrk="1" hangingPunct="1"/>
            <a:r>
              <a:rPr lang="en-US" altLang="en-US" sz="2200" dirty="0">
                <a:latin typeface="+mn-lt"/>
                <a:ea typeface="Arial" panose="020B0604020202020204" pitchFamily="34" charset="0"/>
              </a:rPr>
              <a:t>each packet transmitted at full link </a:t>
            </a:r>
            <a:r>
              <a:rPr lang="en-US" altLang="en-US" sz="2200" dirty="0" smtClean="0">
                <a:latin typeface="+mn-lt"/>
                <a:ea typeface="Arial" panose="020B0604020202020204" pitchFamily="34" charset="0"/>
              </a:rPr>
              <a:t>capacity</a:t>
            </a:r>
            <a:endParaRPr lang="en-US" sz="2200" dirty="0">
              <a:latin typeface="+mn-lt"/>
            </a:endParaRPr>
          </a:p>
        </p:txBody>
      </p:sp>
      <p:pic>
        <p:nvPicPr>
          <p:cNvPr id="2" name="Picture 1" descr="In the computer networking process, the global I S P and regional I S P each consists of interconnected route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053505" y="1580429"/>
            <a:ext cx="3424615" cy="4525747"/>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Packet-Switching: </a:t>
            </a:r>
            <a:r>
              <a:rPr lang="en-US" altLang="en-US" dirty="0" smtClean="0">
                <a:ea typeface="MS PGothic" panose="020B0600070205080204" charset="-128"/>
              </a:rPr>
              <a:t>Store-and-Forward </a:t>
            </a:r>
            <a:r>
              <a:rPr lang="en-US" altLang="en-US" sz="2000" b="0" dirty="0" smtClean="0">
                <a:ea typeface="MS PGothic" panose="020B0600070205080204" charset="-128"/>
              </a:rPr>
              <a:t>(1 of 3)</a:t>
            </a:r>
            <a:endParaRPr lang="en-US" sz="2000" b="0" dirty="0"/>
          </a:p>
        </p:txBody>
      </p:sp>
      <p:pic>
        <p:nvPicPr>
          <p:cNvPr id="5" name="Picture 4" descr="A diagram of store and forward packet switching has 3 main connected parts. Part 1. A source computer has 3 packets with L bits per packet. Packet 1 is not completely filled. This packet is connected to an identical packet inside a router in part 2. Part 2. The source in part 1 connects via an R b p s cable to a router. A packet is in the router and fills up from packet 1 in the source. Part 3. The router in part 2 connects to a destination computer via an R b p s cabl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74008" y="2419312"/>
            <a:ext cx="8195984" cy="2313299"/>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Packet-Switching: </a:t>
            </a:r>
            <a:r>
              <a:rPr lang="en-US" altLang="en-US" dirty="0" smtClean="0">
                <a:ea typeface="MS PGothic" panose="020B0600070205080204" charset="-128"/>
              </a:rPr>
              <a:t>Store-and-Forward </a:t>
            </a:r>
            <a:r>
              <a:rPr lang="en-US" altLang="en-US" sz="2000" b="0" dirty="0" smtClean="0">
                <a:ea typeface="MS PGothic" panose="020B0600070205080204" charset="-128"/>
              </a:rPr>
              <a:t>(2 of 3)</a:t>
            </a:r>
            <a:endParaRPr lang="en-US" sz="2000" b="0" dirty="0"/>
          </a:p>
        </p:txBody>
      </p:sp>
      <p:sp>
        <p:nvSpPr>
          <p:cNvPr id="3" name="Text Placeholder 2"/>
          <p:cNvSpPr>
            <a:spLocks noGrp="1"/>
          </p:cNvSpPr>
          <p:nvPr>
            <p:ph idx="1"/>
          </p:nvPr>
        </p:nvSpPr>
        <p:spPr>
          <a:xfrm>
            <a:off x="457199" y="1600200"/>
            <a:ext cx="1187205" cy="711176"/>
          </a:xfrm>
        </p:spPr>
        <p:txBody>
          <a:bodyPr/>
          <a:lstStyle/>
          <a:p>
            <a:pPr marL="255905" indent="-255905" eaLnBrk="1" hangingPunct="1"/>
            <a:r>
              <a:rPr lang="en-US" altLang="en-US" sz="2400" dirty="0" smtClean="0">
                <a:latin typeface="+mn-lt"/>
                <a:ea typeface="MS PGothic" panose="020B0600070205080204" charset="-128"/>
              </a:rPr>
              <a:t>takes</a:t>
            </a:r>
            <a:endParaRPr lang="en-US" sz="2400" dirty="0">
              <a:latin typeface="+mn-lt"/>
            </a:endParaRPr>
          </a:p>
        </p:txBody>
      </p:sp>
      <p:graphicFrame>
        <p:nvGraphicFramePr>
          <p:cNvPr id="5" name="Object 4" descr="Start fraction L over R end fraction."/>
          <p:cNvGraphicFramePr>
            <a:graphicFrameLocks noChangeAspect="1"/>
          </p:cNvGraphicFramePr>
          <p:nvPr/>
        </p:nvGraphicFramePr>
        <p:xfrm>
          <a:off x="1600479" y="1572063"/>
          <a:ext cx="326020" cy="673778"/>
        </p:xfrm>
        <a:graphic>
          <a:graphicData uri="http://schemas.openxmlformats.org/presentationml/2006/ole">
            <mc:AlternateContent xmlns:mc="http://schemas.openxmlformats.org/markup-compatibility/2006">
              <mc:Choice xmlns:v="urn:schemas-microsoft-com:vml" Requires="v">
                <p:oleObj spid="_x0000_s16904" name="Equation" r:id="rId1" imgW="4572000" imgH="9448800" progId="Equation.DSMT4">
                  <p:embed/>
                </p:oleObj>
              </mc:Choice>
              <mc:Fallback>
                <p:oleObj name="Equation" r:id="rId1" imgW="4572000" imgH="9448800" progId="Equation.DSMT4">
                  <p:embed/>
                  <p:pic>
                    <p:nvPicPr>
                      <p:cNvPr id="0" name="图片 16903"/>
                      <p:cNvPicPr/>
                      <p:nvPr/>
                    </p:nvPicPr>
                    <p:blipFill>
                      <a:blip r:embed="rId2"/>
                      <a:stretch>
                        <a:fillRect/>
                      </a:stretch>
                    </p:blipFill>
                    <p:spPr>
                      <a:xfrm>
                        <a:off x="1600479" y="1572063"/>
                        <a:ext cx="326020" cy="673778"/>
                      </a:xfrm>
                      <a:prstGeom prst="rect">
                        <a:avLst/>
                      </a:prstGeom>
                    </p:spPr>
                  </p:pic>
                </p:oleObj>
              </mc:Fallback>
            </mc:AlternateContent>
          </a:graphicData>
        </a:graphic>
      </p:graphicFrame>
      <p:sp>
        <p:nvSpPr>
          <p:cNvPr id="4" name="Content Placeholder 3"/>
          <p:cNvSpPr>
            <a:spLocks noGrp="1"/>
          </p:cNvSpPr>
          <p:nvPr>
            <p:ph idx="13"/>
          </p:nvPr>
        </p:nvSpPr>
        <p:spPr>
          <a:xfrm>
            <a:off x="1891824" y="1596651"/>
            <a:ext cx="6794976" cy="711176"/>
          </a:xfrm>
        </p:spPr>
        <p:txBody>
          <a:bodyPr/>
          <a:lstStyle/>
          <a:p>
            <a:pPr marL="255905" indent="-255905" eaLnBrk="1" hangingPunct="1">
              <a:buNone/>
            </a:pPr>
            <a:r>
              <a:rPr lang="en-US" altLang="en-US" sz="2400" dirty="0" smtClean="0">
                <a:latin typeface="+mn-lt"/>
                <a:ea typeface="MS PGothic" panose="020B0600070205080204" charset="-128"/>
              </a:rPr>
              <a:t>seconds to transmit (push out) </a:t>
            </a:r>
            <a:r>
              <a:rPr lang="en-US" altLang="en-US" sz="2400" i="1" dirty="0" smtClean="0">
                <a:latin typeface="+mn-lt"/>
                <a:ea typeface="MS PGothic" panose="020B0600070205080204" charset="-128"/>
              </a:rPr>
              <a:t>L-</a:t>
            </a:r>
            <a:r>
              <a:rPr lang="en-US" altLang="en-US" sz="2400" dirty="0" smtClean="0">
                <a:latin typeface="+mn-lt"/>
                <a:ea typeface="MS PGothic" panose="020B0600070205080204" charset="-128"/>
              </a:rPr>
              <a:t>bit packet into</a:t>
            </a:r>
            <a:endParaRPr lang="en-US" altLang="en-US" sz="2400" dirty="0">
              <a:latin typeface="+mn-lt"/>
              <a:ea typeface="MS PGothic" panose="020B0600070205080204" charset="-128"/>
            </a:endParaRPr>
          </a:p>
        </p:txBody>
      </p:sp>
      <p:sp>
        <p:nvSpPr>
          <p:cNvPr id="7" name="Content Placeholder 6"/>
          <p:cNvSpPr>
            <a:spLocks noGrp="1"/>
          </p:cNvSpPr>
          <p:nvPr>
            <p:ph idx="14"/>
          </p:nvPr>
        </p:nvSpPr>
        <p:spPr>
          <a:xfrm>
            <a:off x="571500" y="2129828"/>
            <a:ext cx="3135086" cy="441180"/>
          </a:xfrm>
        </p:spPr>
        <p:txBody>
          <a:bodyPr/>
          <a:lstStyle/>
          <a:p>
            <a:pPr marL="179705" indent="0">
              <a:buNone/>
            </a:pPr>
            <a:r>
              <a:rPr lang="en-US" altLang="en-US" sz="2400" dirty="0">
                <a:latin typeface="+mn-lt"/>
                <a:ea typeface="MS PGothic" panose="020B0600070205080204" charset="-128"/>
              </a:rPr>
              <a:t>link </a:t>
            </a:r>
            <a:r>
              <a:rPr lang="en-US" sz="2400" dirty="0" smtClean="0">
                <a:latin typeface="+mn-lt"/>
              </a:rPr>
              <a:t>at </a:t>
            </a:r>
            <a:r>
              <a:rPr lang="en-US" altLang="en-US" sz="2400" i="1" dirty="0">
                <a:latin typeface="+mn-lt"/>
                <a:ea typeface="MS PGothic" panose="020B0600070205080204" charset="-128"/>
              </a:rPr>
              <a:t>R</a:t>
            </a:r>
            <a:r>
              <a:rPr lang="en-US" altLang="en-US" sz="2400" dirty="0">
                <a:latin typeface="+mn-lt"/>
                <a:ea typeface="MS PGothic" panose="020B0600070205080204" charset="-128"/>
              </a:rPr>
              <a:t> </a:t>
            </a:r>
            <a:r>
              <a:rPr lang="en-US" altLang="en-US" sz="2400" dirty="0" smtClean="0">
                <a:latin typeface="+mn-lt"/>
                <a:ea typeface="MS PGothic" panose="020B0600070205080204" charset="-128"/>
              </a:rPr>
              <a:t>bps</a:t>
            </a:r>
            <a:endParaRPr lang="en-US" sz="2400" dirty="0">
              <a:latin typeface="+mn-lt"/>
            </a:endParaRPr>
          </a:p>
        </p:txBody>
      </p:sp>
      <p:sp>
        <p:nvSpPr>
          <p:cNvPr id="8" name="Content Placeholder 7"/>
          <p:cNvSpPr>
            <a:spLocks noGrp="1"/>
          </p:cNvSpPr>
          <p:nvPr>
            <p:ph idx="15"/>
          </p:nvPr>
        </p:nvSpPr>
        <p:spPr>
          <a:xfrm>
            <a:off x="457200" y="2608705"/>
            <a:ext cx="8229600" cy="892179"/>
          </a:xfrm>
        </p:spPr>
        <p:txBody>
          <a:bodyPr/>
          <a:lstStyle/>
          <a:p>
            <a:pPr indent="-255905"/>
            <a:r>
              <a:rPr lang="en-US" altLang="en-US" sz="2400" b="1" dirty="0" smtClean="0">
                <a:solidFill>
                  <a:schemeClr val="tx1"/>
                </a:solidFill>
                <a:latin typeface="+mn-lt"/>
                <a:ea typeface="MS PGothic" panose="020B0600070205080204" charset="-128"/>
              </a:rPr>
              <a:t>store </a:t>
            </a:r>
            <a:r>
              <a:rPr lang="en-US" altLang="en-US" sz="2400" b="1" dirty="0">
                <a:solidFill>
                  <a:schemeClr val="tx1"/>
                </a:solidFill>
                <a:latin typeface="+mn-lt"/>
                <a:ea typeface="MS PGothic" panose="020B0600070205080204" charset="-128"/>
              </a:rPr>
              <a:t>and forward:</a:t>
            </a:r>
            <a:r>
              <a:rPr lang="en-US" altLang="en-US" sz="2400" i="1" dirty="0">
                <a:solidFill>
                  <a:srgbClr val="FF0000"/>
                </a:solidFill>
                <a:latin typeface="+mn-lt"/>
                <a:ea typeface="MS PGothic" panose="020B0600070205080204" charset="-128"/>
              </a:rPr>
              <a:t> </a:t>
            </a:r>
            <a:r>
              <a:rPr lang="en-US" altLang="en-US" sz="2400" dirty="0">
                <a:latin typeface="+mn-lt"/>
                <a:ea typeface="MS PGothic" panose="020B0600070205080204" charset="-128"/>
              </a:rPr>
              <a:t>entire packet must </a:t>
            </a:r>
            <a:r>
              <a:rPr lang="en-US" altLang="en-US" sz="2400" dirty="0" smtClean="0">
                <a:latin typeface="+mn-lt"/>
                <a:ea typeface="MS PGothic" panose="020B0600070205080204" charset="-128"/>
              </a:rPr>
              <a:t>arrive </a:t>
            </a:r>
            <a:r>
              <a:rPr lang="en-US" altLang="en-US" sz="2400" dirty="0">
                <a:latin typeface="+mn-lt"/>
                <a:ea typeface="MS PGothic" panose="020B0600070205080204" charset="-128"/>
              </a:rPr>
              <a:t>at router before it can be transmitted on next </a:t>
            </a:r>
            <a:r>
              <a:rPr lang="en-US" altLang="en-US" sz="2400" dirty="0" smtClean="0">
                <a:latin typeface="+mn-lt"/>
                <a:ea typeface="MS PGothic" panose="020B0600070205080204" charset="-128"/>
              </a:rPr>
              <a:t>link</a:t>
            </a:r>
            <a:endParaRPr lang="en-US" altLang="en-US" sz="2400" dirty="0" smtClean="0">
              <a:latin typeface="+mn-lt"/>
              <a:ea typeface="MS PGothic" panose="020B0600070205080204" charset="-128"/>
            </a:endParaRPr>
          </a:p>
          <a:p>
            <a:pPr indent="-255905"/>
            <a:r>
              <a:rPr lang="en-US" sz="2400" dirty="0">
                <a:latin typeface="+mn-lt"/>
                <a:ea typeface="MS PGothic" panose="020B0600070205080204" charset="-128"/>
              </a:rPr>
              <a:t> </a:t>
            </a:r>
            <a:endParaRPr lang="en-US" sz="2400" dirty="0">
              <a:latin typeface="+mn-lt"/>
            </a:endParaRPr>
          </a:p>
        </p:txBody>
      </p:sp>
      <p:pic>
        <p:nvPicPr>
          <p:cNvPr id="15" name="Picture 14" descr="End to end delay equals start fraction 2 L over R end fraction, assuming zero propagation delay. More on delay shortly."/>
          <p:cNvPicPr>
            <a:picLocks noChangeAspect="1"/>
          </p:cNvPicPr>
          <p:nvPr/>
        </p:nvPicPr>
        <p:blipFill rotWithShape="1">
          <a:blip r:embed="rId3"/>
          <a:srcRect l="4469" r="1395"/>
          <a:stretch>
            <a:fillRect/>
          </a:stretch>
        </p:blipFill>
        <p:spPr>
          <a:xfrm>
            <a:off x="806239" y="3432366"/>
            <a:ext cx="7960092" cy="127417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en-US" dirty="0">
                <a:ea typeface="MS PGothic" panose="020B0600070205080204" charset="-128"/>
              </a:rPr>
              <a:t>Packet-Switching: </a:t>
            </a:r>
            <a:r>
              <a:rPr lang="en-US" altLang="en-US" dirty="0" smtClean="0">
                <a:ea typeface="MS PGothic" panose="020B0600070205080204" charset="-128"/>
              </a:rPr>
              <a:t>Store-and-Forward </a:t>
            </a:r>
            <a:r>
              <a:rPr lang="en-US" altLang="en-US" sz="2000" b="0" dirty="0" smtClean="0">
                <a:ea typeface="MS PGothic" panose="020B0600070205080204" charset="-128"/>
              </a:rPr>
              <a:t>(3 </a:t>
            </a:r>
            <a:r>
              <a:rPr lang="en-US" altLang="en-US" sz="2000" b="0" dirty="0">
                <a:ea typeface="MS PGothic" panose="020B0600070205080204" charset="-128"/>
              </a:rPr>
              <a:t>of 3)</a:t>
            </a:r>
            <a:endParaRPr lang="en-US" b="0" dirty="0"/>
          </a:p>
        </p:txBody>
      </p:sp>
      <p:sp>
        <p:nvSpPr>
          <p:cNvPr id="8" name="Text Placeholder 7"/>
          <p:cNvSpPr>
            <a:spLocks noGrp="1"/>
          </p:cNvSpPr>
          <p:nvPr>
            <p:ph type="body" idx="1"/>
          </p:nvPr>
        </p:nvSpPr>
        <p:spPr/>
        <p:txBody>
          <a:bodyPr/>
          <a:lstStyle/>
          <a:p>
            <a:pPr eaLnBrk="1" hangingPunct="1">
              <a:lnSpc>
                <a:spcPct val="90000"/>
              </a:lnSpc>
              <a:buFont typeface="Wingdings" panose="05000000000000000000" charset="0"/>
              <a:buNone/>
              <a:defRPr/>
            </a:pPr>
            <a:r>
              <a:rPr lang="en-US" sz="2400" b="1" dirty="0">
                <a:solidFill>
                  <a:schemeClr val="tx1"/>
                </a:solidFill>
                <a:latin typeface="+mn-lt"/>
              </a:rPr>
              <a:t>one-hop numerical example:</a:t>
            </a:r>
            <a:endParaRPr lang="en-US" sz="2400" b="1" dirty="0">
              <a:solidFill>
                <a:schemeClr val="tx1"/>
              </a:solidFill>
              <a:latin typeface="+mn-lt"/>
            </a:endParaRPr>
          </a:p>
          <a:p>
            <a:pPr>
              <a:buSzTx/>
              <a:defRPr/>
            </a:pPr>
            <a:r>
              <a:rPr lang="en-US" sz="2400" i="1" dirty="0">
                <a:latin typeface="+mn-lt"/>
              </a:rPr>
              <a:t>L</a:t>
            </a:r>
            <a:r>
              <a:rPr lang="en-US" sz="2400" dirty="0">
                <a:latin typeface="+mn-lt"/>
              </a:rPr>
              <a:t> = 7.5 Mbits</a:t>
            </a:r>
            <a:endParaRPr lang="en-US" sz="2400" dirty="0">
              <a:latin typeface="+mn-lt"/>
            </a:endParaRPr>
          </a:p>
          <a:p>
            <a:pPr>
              <a:buSzTx/>
              <a:defRPr/>
            </a:pPr>
            <a:r>
              <a:rPr lang="en-US" sz="2400" i="1" dirty="0">
                <a:latin typeface="+mn-lt"/>
              </a:rPr>
              <a:t>R</a:t>
            </a:r>
            <a:r>
              <a:rPr lang="en-US" sz="2400" dirty="0">
                <a:latin typeface="+mn-lt"/>
              </a:rPr>
              <a:t> = 1.5 </a:t>
            </a:r>
            <a:r>
              <a:rPr lang="en-US" sz="2400" dirty="0" smtClean="0">
                <a:latin typeface="+mn-lt"/>
              </a:rPr>
              <a:t>M</a:t>
            </a:r>
            <a:r>
              <a:rPr lang="en-US" sz="100" dirty="0" smtClean="0">
                <a:latin typeface="+mn-lt"/>
              </a:rPr>
              <a:t> </a:t>
            </a:r>
            <a:r>
              <a:rPr lang="en-US" sz="2400" dirty="0" smtClean="0">
                <a:latin typeface="+mn-lt"/>
              </a:rPr>
              <a:t>b</a:t>
            </a:r>
            <a:r>
              <a:rPr lang="en-US" sz="100" dirty="0" smtClean="0">
                <a:latin typeface="+mn-lt"/>
              </a:rPr>
              <a:t> </a:t>
            </a:r>
            <a:r>
              <a:rPr lang="en-US" sz="2400" dirty="0" smtClean="0">
                <a:latin typeface="+mn-lt"/>
              </a:rPr>
              <a:t>p</a:t>
            </a:r>
            <a:r>
              <a:rPr lang="en-US" sz="100" dirty="0" smtClean="0">
                <a:latin typeface="+mn-lt"/>
              </a:rPr>
              <a:t> </a:t>
            </a:r>
            <a:r>
              <a:rPr lang="en-US" sz="2400" dirty="0" smtClean="0">
                <a:latin typeface="+mn-lt"/>
              </a:rPr>
              <a:t>s</a:t>
            </a:r>
            <a:endParaRPr lang="en-US" sz="2400" dirty="0">
              <a:latin typeface="+mn-lt"/>
            </a:endParaRPr>
          </a:p>
          <a:p>
            <a:pPr>
              <a:buSzTx/>
              <a:defRPr/>
            </a:pPr>
            <a:r>
              <a:rPr lang="en-US" sz="2400" dirty="0">
                <a:latin typeface="+mn-lt"/>
              </a:rPr>
              <a:t>one-hop transmission delay = 5 </a:t>
            </a:r>
            <a:r>
              <a:rPr lang="en-US" sz="2400" dirty="0" smtClean="0">
                <a:latin typeface="+mn-lt"/>
              </a:rPr>
              <a:t>sec</a:t>
            </a:r>
            <a:endParaRPr lang="en-US" sz="24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Packet Switching: Queueing Delay, Loss</a:t>
            </a:r>
            <a:endParaRPr lang="en-US" dirty="0"/>
          </a:p>
        </p:txBody>
      </p:sp>
      <p:pic>
        <p:nvPicPr>
          <p:cNvPr id="4" name="Picture 3" descr="A diagram of queueing delay and loss has 2 connected main parts. There are 5 different P C’s in the diagram, A through E. Part 1. P C’s A and B are connected to a router. R = 100 M b per second. P C A has a green packet. P C B has a blue packet. The router has a queue of packets waiting for the output link. The queue is green, blue, green, green. The router has a wire that connects to a router in part 2. On the wire, R = 1.5 M b per second, there is a line of packets. Green, blue, green, green, blue, space, blue, space, green. Part 2. The router connected to part 1, has 2 other wires. 1 wire connects to P C C. Another wire connects to another router. This router has 2 wires. 1 connects to P C D and the other connects to P C 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33028" y="1619518"/>
            <a:ext cx="8277944" cy="2123100"/>
          </a:xfrm>
          <a:prstGeom prst="rect">
            <a:avLst/>
          </a:prstGeom>
        </p:spPr>
      </p:pic>
      <p:sp>
        <p:nvSpPr>
          <p:cNvPr id="3" name="Text Placeholder 2"/>
          <p:cNvSpPr>
            <a:spLocks noGrp="1"/>
          </p:cNvSpPr>
          <p:nvPr>
            <p:ph type="body" idx="1"/>
          </p:nvPr>
        </p:nvSpPr>
        <p:spPr>
          <a:xfrm>
            <a:off x="457200" y="4049486"/>
            <a:ext cx="8229600" cy="2076677"/>
          </a:xfrm>
        </p:spPr>
        <p:txBody>
          <a:bodyPr/>
          <a:lstStyle/>
          <a:p>
            <a:pPr marL="0" indent="0">
              <a:lnSpc>
                <a:spcPct val="85000"/>
              </a:lnSpc>
              <a:buClr>
                <a:schemeClr val="accent2"/>
              </a:buClr>
              <a:buSzPct val="85000"/>
              <a:buFont typeface="Wingdings" panose="05000000000000000000" charset="0"/>
              <a:buNone/>
              <a:defRPr/>
            </a:pPr>
            <a:r>
              <a:rPr lang="en-US" sz="2200" b="1" dirty="0">
                <a:solidFill>
                  <a:schemeClr val="tx1"/>
                </a:solidFill>
                <a:latin typeface="+mn-lt"/>
                <a:ea typeface="MS PGothic" panose="020B0600070205080204" charset="-128"/>
                <a:cs typeface="MS PGothic" panose="020B0600070205080204" charset="-128"/>
              </a:rPr>
              <a:t>queuing and loss</a:t>
            </a:r>
            <a:r>
              <a:rPr lang="en-US" sz="2200" b="1" dirty="0" smtClean="0">
                <a:solidFill>
                  <a:schemeClr val="tx1"/>
                </a:solidFill>
                <a:latin typeface="+mn-lt"/>
                <a:ea typeface="MS PGothic" panose="020B0600070205080204" charset="-128"/>
                <a:cs typeface="MS PGothic" panose="020B0600070205080204" charset="-128"/>
              </a:rPr>
              <a:t>:</a:t>
            </a:r>
            <a:endParaRPr lang="en-US" sz="2200" b="1" dirty="0">
              <a:solidFill>
                <a:schemeClr val="tx1"/>
              </a:solidFill>
              <a:latin typeface="+mn-lt"/>
              <a:ea typeface="MS PGothic" panose="020B0600070205080204" charset="-128"/>
              <a:cs typeface="MS PGothic" panose="020B0600070205080204" charset="-128"/>
            </a:endParaRPr>
          </a:p>
          <a:p>
            <a:pPr>
              <a:buClr>
                <a:schemeClr val="tx2"/>
              </a:buClr>
              <a:defRPr/>
            </a:pPr>
            <a:r>
              <a:rPr lang="en-US" sz="2200" dirty="0">
                <a:latin typeface="+mn-lt"/>
                <a:ea typeface="MS PGothic" panose="020B0600070205080204" charset="-128"/>
                <a:cs typeface="MS PGothic" panose="020B0600070205080204" charset="-128"/>
              </a:rPr>
              <a:t>if arrival rate (in bits) to link exceeds transmission rate of link for a period of </a:t>
            </a:r>
            <a:r>
              <a:rPr lang="en-US" sz="2200" dirty="0" smtClean="0">
                <a:latin typeface="+mn-lt"/>
                <a:ea typeface="MS PGothic" panose="020B0600070205080204" charset="-128"/>
                <a:cs typeface="MS PGothic" panose="020B0600070205080204" charset="-128"/>
              </a:rPr>
              <a:t>time:</a:t>
            </a:r>
            <a:endParaRPr lang="en-US" sz="2200" dirty="0" smtClean="0">
              <a:latin typeface="+mn-lt"/>
              <a:ea typeface="MS PGothic" panose="020B0600070205080204" charset="-128"/>
              <a:cs typeface="MS PGothic" panose="020B0600070205080204" charset="-128"/>
            </a:endParaRPr>
          </a:p>
          <a:p>
            <a:pPr lvl="1">
              <a:buClr>
                <a:schemeClr val="tx2"/>
              </a:buClr>
              <a:defRPr/>
            </a:pPr>
            <a:r>
              <a:rPr lang="en-US" sz="2200" dirty="0" smtClean="0">
                <a:latin typeface="+mn-lt"/>
                <a:ea typeface="MS PGothic" panose="020B0600070205080204" charset="-128"/>
                <a:cs typeface="MS PGothic" panose="020B0600070205080204" charset="-128"/>
              </a:rPr>
              <a:t>packets </a:t>
            </a:r>
            <a:r>
              <a:rPr lang="en-US" sz="2200" dirty="0">
                <a:latin typeface="+mn-lt"/>
                <a:ea typeface="MS PGothic" panose="020B0600070205080204" charset="-128"/>
                <a:cs typeface="MS PGothic" panose="020B0600070205080204" charset="-128"/>
              </a:rPr>
              <a:t>will queue, wait to be transmitted on </a:t>
            </a:r>
            <a:r>
              <a:rPr lang="en-US" sz="2200" dirty="0" smtClean="0">
                <a:latin typeface="+mn-lt"/>
                <a:ea typeface="MS PGothic" panose="020B0600070205080204" charset="-128"/>
                <a:cs typeface="MS PGothic" panose="020B0600070205080204" charset="-128"/>
              </a:rPr>
              <a:t>link</a:t>
            </a:r>
            <a:endParaRPr lang="en-US" sz="2200" dirty="0" smtClean="0">
              <a:latin typeface="+mn-lt"/>
              <a:ea typeface="MS PGothic" panose="020B0600070205080204" charset="-128"/>
              <a:cs typeface="MS PGothic" panose="020B0600070205080204" charset="-128"/>
            </a:endParaRPr>
          </a:p>
          <a:p>
            <a:pPr lvl="1">
              <a:buClr>
                <a:schemeClr val="tx2"/>
              </a:buClr>
              <a:defRPr/>
            </a:pPr>
            <a:r>
              <a:rPr lang="en-US" sz="2200" dirty="0" smtClean="0">
                <a:latin typeface="+mn-lt"/>
                <a:ea typeface="MS PGothic" panose="020B0600070205080204" charset="-128"/>
                <a:cs typeface="MS PGothic" panose="020B0600070205080204" charset="-128"/>
              </a:rPr>
              <a:t>packets </a:t>
            </a:r>
            <a:r>
              <a:rPr lang="en-US" sz="2200" dirty="0">
                <a:latin typeface="+mn-lt"/>
                <a:ea typeface="MS PGothic" panose="020B0600070205080204" charset="-128"/>
                <a:cs typeface="MS PGothic" panose="020B0600070205080204" charset="-128"/>
              </a:rPr>
              <a:t>can be dropped (lost) if memory (buffer) fills </a:t>
            </a:r>
            <a:r>
              <a:rPr lang="en-US" sz="2200" dirty="0" smtClean="0">
                <a:latin typeface="+mn-lt"/>
                <a:ea typeface="MS PGothic" panose="020B0600070205080204" charset="-128"/>
                <a:cs typeface="MS PGothic" panose="020B0600070205080204" charset="-128"/>
              </a:rPr>
              <a:t>up</a:t>
            </a:r>
            <a:endParaRPr lang="en-US" sz="2200" dirty="0">
              <a:latin typeface="+mn-lt"/>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Key Network-Core Functions</a:t>
            </a:r>
            <a:endParaRPr lang="en-US" dirty="0"/>
          </a:p>
        </p:txBody>
      </p:sp>
      <p:pic>
        <p:nvPicPr>
          <p:cNvPr id="4" name="Picture 3" descr="A diagram of core functions has 2 main parts. Part 1. There are 6 interconnected routers, arranged in a pentagram with 1 router at the center. An unnumbered connection wires to a packet with 0 1 1 1 on the side. This is the destination address in the arriving packet’s header. The packet has an arrow that follows the wire into the router and then toward another router. Each router has a table above it. Part 2, the table. A table has 2 parts, routing and forwarding. Routing, or routing algorithm, determines the source destination route take by packets. This part flows to the next part. Forwarding, move packets from router’s input to appropriate router output. There is a table called, local forwarding table. The table has 2 columns, header value and output link. There are 4 rows. Row 1. Header value, 0 1 0 0. Output, 3. Row 2. Header value, 0 1 0 1. Output, 2. Row 3. Header value, 0 1 1 1. Output, 2. Row 4. Header value, 1 0 0 1. Output,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98588" y="1876386"/>
            <a:ext cx="6546823" cy="4013346"/>
          </a:xfrm>
          <a:prstGeom prst="rect">
            <a:avLst/>
          </a:prstGeom>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Alternative Core: Circuit Switching </a:t>
            </a:r>
            <a:r>
              <a:rPr lang="en-US" sz="2000" b="0" dirty="0"/>
              <a:t>(1 of 2)</a:t>
            </a:r>
            <a:endParaRPr lang="en-US" sz="2000" b="0" dirty="0"/>
          </a:p>
        </p:txBody>
      </p:sp>
      <p:sp>
        <p:nvSpPr>
          <p:cNvPr id="3" name="Text Placeholder 2"/>
          <p:cNvSpPr>
            <a:spLocks noGrp="1"/>
          </p:cNvSpPr>
          <p:nvPr>
            <p:ph type="body" idx="1"/>
          </p:nvPr>
        </p:nvSpPr>
        <p:spPr/>
        <p:txBody>
          <a:bodyPr/>
          <a:lstStyle/>
          <a:p>
            <a:pPr marL="0" indent="0" eaLnBrk="1" hangingPunct="1">
              <a:buFont typeface="Wingdings" panose="05000000000000000000" pitchFamily="2" charset="2"/>
              <a:buNone/>
            </a:pPr>
            <a:r>
              <a:rPr lang="en-US" altLang="en-US" sz="2400" b="1" dirty="0">
                <a:solidFill>
                  <a:schemeClr val="tx1"/>
                </a:solidFill>
                <a:latin typeface="+mn-lt"/>
                <a:ea typeface="MS PGothic" panose="020B0600070205080204" charset="-128"/>
              </a:rPr>
              <a:t>end-end resources allocated to, reserved for </a:t>
            </a:r>
            <a:r>
              <a:rPr lang="en-US" altLang="ja-JP" sz="2400" b="1" dirty="0" smtClean="0">
                <a:solidFill>
                  <a:schemeClr val="tx1"/>
                </a:solidFill>
                <a:latin typeface="+mn-lt"/>
                <a:ea typeface="MS PGothic" panose="020B0600070205080204" charset="-128"/>
              </a:rPr>
              <a:t>“call” </a:t>
            </a:r>
            <a:r>
              <a:rPr lang="en-US" altLang="ja-JP" sz="2400" b="1" dirty="0">
                <a:solidFill>
                  <a:schemeClr val="tx1"/>
                </a:solidFill>
                <a:latin typeface="+mn-lt"/>
                <a:ea typeface="MS PGothic" panose="020B0600070205080204" charset="-128"/>
              </a:rPr>
              <a:t>between source &amp; dest:</a:t>
            </a:r>
            <a:endParaRPr lang="en-US" altLang="ja-JP" sz="2400" b="1" dirty="0">
              <a:solidFill>
                <a:schemeClr val="tx1"/>
              </a:solidFill>
              <a:latin typeface="+mn-lt"/>
              <a:ea typeface="MS PGothic" panose="020B0600070205080204" charset="-128"/>
            </a:endParaRPr>
          </a:p>
          <a:p>
            <a:pPr eaLnBrk="1" hangingPunct="1"/>
            <a:r>
              <a:rPr lang="en-US" altLang="en-US" sz="2400" dirty="0">
                <a:latin typeface="+mn-lt"/>
                <a:ea typeface="MS PGothic" panose="020B0600070205080204" charset="-128"/>
              </a:rPr>
              <a:t>in diagram, each link has four circuits</a:t>
            </a:r>
            <a:r>
              <a:rPr lang="en-US" altLang="en-US" sz="2400" dirty="0" smtClean="0">
                <a:latin typeface="+mn-lt"/>
                <a:ea typeface="MS PGothic" panose="020B0600070205080204" charset="-128"/>
              </a:rPr>
              <a:t>.</a:t>
            </a:r>
            <a:endParaRPr lang="en-US" altLang="en-US" sz="2400" dirty="0">
              <a:latin typeface="+mn-lt"/>
              <a:ea typeface="MS PGothic" panose="020B0600070205080204" charset="-128"/>
            </a:endParaRPr>
          </a:p>
          <a:p>
            <a:pPr marL="741680" lvl="1" indent="-284480" eaLnBrk="1" hangingPunct="1"/>
            <a:r>
              <a:rPr lang="en-US" altLang="en-US" sz="2400" dirty="0">
                <a:latin typeface="+mn-lt"/>
                <a:ea typeface="MS PGothic" panose="020B0600070205080204" charset="-128"/>
              </a:rPr>
              <a:t>call gets 2</a:t>
            </a:r>
            <a:r>
              <a:rPr lang="en-US" altLang="en-US" sz="2400" baseline="30000" dirty="0">
                <a:latin typeface="+mn-lt"/>
                <a:ea typeface="MS PGothic" panose="020B0600070205080204" charset="-128"/>
              </a:rPr>
              <a:t>nd</a:t>
            </a:r>
            <a:r>
              <a:rPr lang="en-US" altLang="en-US" sz="2400" dirty="0">
                <a:latin typeface="+mn-lt"/>
                <a:ea typeface="MS PGothic" panose="020B0600070205080204" charset="-128"/>
              </a:rPr>
              <a:t> circuit in top link and 1</a:t>
            </a:r>
            <a:r>
              <a:rPr lang="en-US" altLang="en-US" sz="2400" baseline="30000" dirty="0">
                <a:latin typeface="+mn-lt"/>
                <a:ea typeface="MS PGothic" panose="020B0600070205080204" charset="-128"/>
              </a:rPr>
              <a:t>st</a:t>
            </a:r>
            <a:r>
              <a:rPr lang="en-US" altLang="en-US" sz="2400" dirty="0">
                <a:latin typeface="+mn-lt"/>
                <a:ea typeface="MS PGothic" panose="020B0600070205080204" charset="-128"/>
              </a:rPr>
              <a:t> circuit in right link.</a:t>
            </a:r>
            <a:endParaRPr lang="en-US" altLang="en-US" sz="2400" dirty="0">
              <a:latin typeface="+mn-lt"/>
              <a:ea typeface="MS PGothic" panose="020B0600070205080204" charset="-128"/>
            </a:endParaRPr>
          </a:p>
          <a:p>
            <a:pPr eaLnBrk="1" hangingPunct="1"/>
            <a:r>
              <a:rPr lang="en-US" altLang="en-US" sz="2400" dirty="0">
                <a:latin typeface="+mn-lt"/>
                <a:ea typeface="MS PGothic" panose="020B0600070205080204" charset="-128"/>
              </a:rPr>
              <a:t>dedicated resources: no sharing</a:t>
            </a:r>
            <a:endParaRPr lang="en-US" altLang="en-US" sz="2400" dirty="0">
              <a:latin typeface="+mn-lt"/>
              <a:ea typeface="MS PGothic" panose="020B0600070205080204" charset="-128"/>
            </a:endParaRPr>
          </a:p>
          <a:p>
            <a:pPr marL="741680" lvl="1" indent="-284480" eaLnBrk="1" hangingPunct="1"/>
            <a:r>
              <a:rPr lang="en-US" altLang="en-US" sz="2400" dirty="0">
                <a:latin typeface="+mn-lt"/>
                <a:ea typeface="Arial" panose="020B0604020202020204" pitchFamily="34" charset="0"/>
              </a:rPr>
              <a:t>circuit-like (guaranteed) performance</a:t>
            </a:r>
            <a:endParaRPr lang="en-US" altLang="en-US" sz="2400" dirty="0">
              <a:latin typeface="+mn-lt"/>
              <a:ea typeface="Arial" panose="020B0604020202020204" pitchFamily="34" charset="0"/>
            </a:endParaRPr>
          </a:p>
          <a:p>
            <a:pPr eaLnBrk="1" hangingPunct="1"/>
            <a:r>
              <a:rPr lang="en-US" altLang="en-US" sz="2400" dirty="0">
                <a:latin typeface="+mn-lt"/>
                <a:ea typeface="MS PGothic" panose="020B0600070205080204" charset="-128"/>
              </a:rPr>
              <a:t>circuit segment idle if not used by call </a:t>
            </a:r>
            <a:r>
              <a:rPr lang="en-US" altLang="en-US" sz="2400" b="1" dirty="0">
                <a:solidFill>
                  <a:schemeClr val="tx1"/>
                </a:solidFill>
                <a:latin typeface="+mn-lt"/>
                <a:ea typeface="MS PGothic" panose="020B0600070205080204" charset="-128"/>
              </a:rPr>
              <a:t>(no sharing)</a:t>
            </a:r>
            <a:endParaRPr lang="en-US" altLang="en-US" sz="2400" b="1" dirty="0">
              <a:solidFill>
                <a:schemeClr val="tx1"/>
              </a:solidFill>
              <a:latin typeface="+mn-lt"/>
              <a:ea typeface="MS PGothic" panose="020B0600070205080204" charset="-128"/>
            </a:endParaRPr>
          </a:p>
          <a:p>
            <a:pPr eaLnBrk="1" hangingPunct="1"/>
            <a:r>
              <a:rPr lang="en-US" altLang="en-US" sz="2400" dirty="0">
                <a:latin typeface="+mn-lt"/>
                <a:ea typeface="MS PGothic" panose="020B0600070205080204" charset="-128"/>
              </a:rPr>
              <a:t>commonly used in traditional telephone </a:t>
            </a:r>
            <a:r>
              <a:rPr lang="en-US" altLang="en-US" sz="2400" dirty="0" smtClean="0">
                <a:latin typeface="+mn-lt"/>
                <a:ea typeface="MS PGothic" panose="020B0600070205080204" charset="-128"/>
              </a:rPr>
              <a:t>networks</a:t>
            </a:r>
            <a:endParaRPr lang="en-US" sz="2400" dirty="0">
              <a:latin typeface="+mn-lt"/>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t>Alternative Core: Circuit Switching </a:t>
            </a:r>
            <a:r>
              <a:rPr lang="en-US" sz="2000" b="0" dirty="0" smtClean="0"/>
              <a:t>(2 </a:t>
            </a:r>
            <a:r>
              <a:rPr lang="en-US" sz="2000" b="0" dirty="0"/>
              <a:t>of 2)</a:t>
            </a:r>
            <a:endParaRPr lang="en-US" dirty="0"/>
          </a:p>
        </p:txBody>
      </p:sp>
      <p:pic>
        <p:nvPicPr>
          <p:cNvPr id="5" name="Picture 4" descr="A diagram of circuit switching. There are 4 routers arranged in a square. Each router has multiple connections to the router next to it. The top left router has a P C wired to it. A thicker wire starts from that P C, to the top left router, to the top right router, to the bottom right router, and ends at another P C. "/>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500974" y="1681134"/>
            <a:ext cx="4142052" cy="4132332"/>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Circuit Switching: </a:t>
            </a:r>
            <a:r>
              <a:rPr lang="en-US" dirty="0" smtClean="0"/>
              <a:t>F</a:t>
            </a:r>
            <a:r>
              <a:rPr lang="en-US" sz="100" dirty="0" smtClean="0"/>
              <a:t> </a:t>
            </a:r>
            <a:r>
              <a:rPr lang="en-US" dirty="0" smtClean="0"/>
              <a:t>D</a:t>
            </a:r>
            <a:r>
              <a:rPr lang="en-US" sz="100" dirty="0" smtClean="0"/>
              <a:t> </a:t>
            </a:r>
            <a:r>
              <a:rPr lang="en-US" dirty="0" smtClean="0"/>
              <a:t>M </a:t>
            </a:r>
            <a:r>
              <a:rPr lang="en-US" dirty="0"/>
              <a:t>Versus </a:t>
            </a:r>
            <a:r>
              <a:rPr lang="en-US" dirty="0" smtClean="0"/>
              <a:t>T</a:t>
            </a:r>
            <a:r>
              <a:rPr lang="en-US" sz="100" dirty="0" smtClean="0"/>
              <a:t> </a:t>
            </a:r>
            <a:r>
              <a:rPr lang="en-US" dirty="0" smtClean="0"/>
              <a:t>D</a:t>
            </a:r>
            <a:r>
              <a:rPr lang="en-US" sz="100" dirty="0" smtClean="0"/>
              <a:t> </a:t>
            </a:r>
            <a:r>
              <a:rPr lang="en-US" dirty="0" smtClean="0"/>
              <a:t>M</a:t>
            </a:r>
            <a:endParaRPr lang="en-US" dirty="0"/>
          </a:p>
        </p:txBody>
      </p:sp>
      <p:pic>
        <p:nvPicPr>
          <p:cNvPr id="4" name="Picture 3" descr="2 graphs plot frequency over time. There are 4 users of 4 different colors, blue, green, yellow, magenta. Graph 1, F D M. On the graph, 4 long equal rectangles of each color are stacked horizontally atop one another. Graph 2, T D M. On the graph, 4 equal rectangles representing each users are vertically side by side. The users are arranged in a pattern."/>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94859" y="1933293"/>
            <a:ext cx="6354282" cy="3976658"/>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solidFill>
                  <a:schemeClr val="tx2"/>
                </a:solidFill>
                <a:ea typeface="MS PGothic" panose="020B0600070205080204" charset="-128"/>
              </a:rPr>
              <a:t>Learning Objectives </a:t>
            </a:r>
            <a:r>
              <a:rPr lang="en-US" altLang="en-US" sz="2000" b="0" dirty="0" smtClean="0">
                <a:solidFill>
                  <a:schemeClr val="tx2"/>
                </a:solidFill>
                <a:ea typeface="MS PGothic" panose="020B0600070205080204" charset="-128"/>
              </a:rPr>
              <a:t>(1 of 7)</a:t>
            </a:r>
            <a:endParaRPr lang="en-US" sz="2000" b="0" dirty="0">
              <a:solidFill>
                <a:schemeClr val="tx2"/>
              </a:solidFill>
            </a:endParaRPr>
          </a:p>
        </p:txBody>
      </p:sp>
      <p:sp>
        <p:nvSpPr>
          <p:cNvPr id="3" name="Text Placeholder 2"/>
          <p:cNvSpPr>
            <a:spLocks noGrp="1"/>
          </p:cNvSpPr>
          <p:nvPr>
            <p:ph idx="1"/>
          </p:nvPr>
        </p:nvSpPr>
        <p:spPr/>
        <p:txBody>
          <a:bodyPr/>
          <a:lstStyle/>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1.1</a:t>
            </a:r>
            <a:r>
              <a:rPr lang="en-US" altLang="en-US" sz="2400" dirty="0">
                <a:solidFill>
                  <a:schemeClr val="tx1"/>
                </a:solidFill>
                <a:latin typeface="+mn-lt"/>
                <a:ea typeface="Arial" panose="020B0604020202020204" pitchFamily="34" charset="0"/>
              </a:rPr>
              <a:t> </a:t>
            </a:r>
            <a:r>
              <a:rPr lang="en-US" altLang="en-US" sz="2400" b="1" dirty="0">
                <a:solidFill>
                  <a:schemeClr val="tx1"/>
                </a:solidFill>
                <a:latin typeface="+mn-lt"/>
                <a:ea typeface="Arial" panose="020B0604020202020204" pitchFamily="34" charset="0"/>
              </a:rPr>
              <a:t>what is the Internet?</a:t>
            </a:r>
            <a:endParaRPr lang="en-US" altLang="en-US" sz="2400" b="1" dirty="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1.2</a:t>
            </a:r>
            <a:r>
              <a:rPr lang="en-US" altLang="en-US" sz="2400" dirty="0">
                <a:latin typeface="+mn-lt"/>
                <a:ea typeface="Arial" panose="020B0604020202020204" pitchFamily="34" charset="0"/>
              </a:rPr>
              <a:t> network </a:t>
            </a:r>
            <a:r>
              <a:rPr lang="en-US" altLang="en-US" sz="2400" dirty="0" smtClean="0">
                <a:latin typeface="+mn-lt"/>
                <a:ea typeface="Arial" panose="020B0604020202020204" pitchFamily="34" charset="0"/>
              </a:rPr>
              <a:t>edge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latin typeface="+mn-lt"/>
                <a:ea typeface="Arial" panose="020B0604020202020204" pitchFamily="34" charset="0"/>
              </a:rPr>
              <a:t>end systems, access networks, links</a:t>
            </a:r>
            <a:endParaRPr lang="en-US" altLang="en-US" sz="2400" dirty="0" smtClean="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1.3</a:t>
            </a:r>
            <a:r>
              <a:rPr lang="en-US" altLang="en-US" sz="2400" dirty="0" smtClean="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network </a:t>
            </a:r>
            <a:r>
              <a:rPr lang="en-US" altLang="en-US" sz="2400" dirty="0" smtClean="0">
                <a:latin typeface="+mn-lt"/>
                <a:ea typeface="Arial" panose="020B0604020202020204" pitchFamily="34" charset="0"/>
              </a:rPr>
              <a:t>core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solidFill>
                  <a:schemeClr val="tx1"/>
                </a:solidFill>
                <a:latin typeface="+mn-lt"/>
                <a:ea typeface="Arial" panose="020B0604020202020204" pitchFamily="34" charset="0"/>
              </a:rPr>
              <a:t>packet switching, circuit switching, network structure</a:t>
            </a:r>
            <a:endParaRPr lang="en-US" altLang="en-US" sz="2400" dirty="0" smtClean="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1.4</a:t>
            </a:r>
            <a:r>
              <a:rPr lang="en-US" altLang="en-US" sz="2400" dirty="0" smtClean="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delay, loss, throughput in networks</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1.5</a:t>
            </a:r>
            <a:r>
              <a:rPr lang="en-US" altLang="en-US" sz="2400" dirty="0">
                <a:latin typeface="+mn-lt"/>
                <a:ea typeface="Arial" panose="020B0604020202020204" pitchFamily="34" charset="0"/>
              </a:rPr>
              <a:t> protocol layers, service models</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1.6</a:t>
            </a:r>
            <a:r>
              <a:rPr lang="en-US" altLang="en-US" sz="2400" dirty="0">
                <a:latin typeface="+mn-lt"/>
                <a:ea typeface="Arial" panose="020B0604020202020204" pitchFamily="34" charset="0"/>
              </a:rPr>
              <a:t> networks under attack: security</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1.7</a:t>
            </a:r>
            <a:r>
              <a:rPr lang="en-US" altLang="en-US" sz="2400" dirty="0">
                <a:latin typeface="+mn-lt"/>
                <a:ea typeface="Arial" panose="020B0604020202020204" pitchFamily="34" charset="0"/>
              </a:rPr>
              <a:t> </a:t>
            </a:r>
            <a:r>
              <a:rPr lang="en-US" altLang="en-US" sz="2400" dirty="0" smtClean="0">
                <a:latin typeface="+mn-lt"/>
                <a:ea typeface="Arial" panose="020B0604020202020204" pitchFamily="34" charset="0"/>
              </a:rPr>
              <a:t>history</a:t>
            </a:r>
            <a:endParaRPr lang="en-US" sz="24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dirty="0"/>
              <a:t>Packet Switching Versus Circuit </a:t>
            </a:r>
            <a:r>
              <a:rPr lang="en-US" sz="3000" dirty="0" smtClean="0"/>
              <a:t>Switching </a:t>
            </a:r>
            <a:r>
              <a:rPr lang="en-US" sz="2000" b="0" dirty="0" smtClean="0"/>
              <a:t>(1 of 4)</a:t>
            </a:r>
            <a:endParaRPr lang="en-US" sz="2000" b="0" dirty="0"/>
          </a:p>
        </p:txBody>
      </p:sp>
      <p:sp>
        <p:nvSpPr>
          <p:cNvPr id="4" name="Content Placeholder 3"/>
          <p:cNvSpPr>
            <a:spLocks noGrp="1"/>
          </p:cNvSpPr>
          <p:nvPr>
            <p:ph type="body" idx="1"/>
          </p:nvPr>
        </p:nvSpPr>
        <p:spPr>
          <a:xfrm>
            <a:off x="457200" y="1600200"/>
            <a:ext cx="8229600" cy="479323"/>
          </a:xfrm>
        </p:spPr>
        <p:txBody>
          <a:bodyPr/>
          <a:lstStyle/>
          <a:p>
            <a:pPr marL="0" indent="0">
              <a:buNone/>
            </a:pPr>
            <a:r>
              <a:rPr lang="en-US" altLang="en-US" sz="2200" b="1" dirty="0">
                <a:solidFill>
                  <a:schemeClr val="tx1"/>
                </a:solidFill>
                <a:latin typeface="+mn-lt"/>
                <a:ea typeface="MS PGothic" panose="020B0600070205080204" charset="-128"/>
              </a:rPr>
              <a:t>packet switching allows more users to use network</a:t>
            </a:r>
            <a:r>
              <a:rPr lang="en-US" altLang="en-US" sz="2200" b="1" dirty="0" smtClean="0">
                <a:solidFill>
                  <a:schemeClr val="tx1"/>
                </a:solidFill>
                <a:latin typeface="+mn-lt"/>
                <a:ea typeface="MS PGothic" panose="020B0600070205080204" charset="-128"/>
              </a:rPr>
              <a:t>!</a:t>
            </a:r>
            <a:endParaRPr lang="en-US" sz="2200" b="1" dirty="0">
              <a:solidFill>
                <a:schemeClr val="tx1"/>
              </a:solidFill>
              <a:latin typeface="+mn-lt"/>
            </a:endParaRPr>
          </a:p>
        </p:txBody>
      </p:sp>
      <p:sp>
        <p:nvSpPr>
          <p:cNvPr id="3" name="Text Placeholder 2"/>
          <p:cNvSpPr>
            <a:spLocks noGrp="1"/>
          </p:cNvSpPr>
          <p:nvPr>
            <p:ph type="body" idx="2"/>
          </p:nvPr>
        </p:nvSpPr>
        <p:spPr>
          <a:xfrm>
            <a:off x="457200" y="2192593"/>
            <a:ext cx="8229600" cy="3647768"/>
          </a:xfrm>
        </p:spPr>
        <p:txBody>
          <a:bodyPr/>
          <a:lstStyle/>
          <a:p>
            <a:pPr marL="0" indent="0" eaLnBrk="1" hangingPunct="1">
              <a:buSzPct val="75000"/>
              <a:buFont typeface="Wingdings" panose="05000000000000000000" pitchFamily="2" charset="2"/>
              <a:buNone/>
              <a:tabLst>
                <a:tab pos="566420" algn="l"/>
              </a:tabLst>
            </a:pPr>
            <a:r>
              <a:rPr lang="en-US" altLang="en-US" sz="2400" b="1" dirty="0">
                <a:solidFill>
                  <a:schemeClr val="tx1"/>
                </a:solidFill>
                <a:latin typeface="+mn-lt"/>
                <a:ea typeface="MS PGothic" panose="020B0600070205080204" charset="-128"/>
              </a:rPr>
              <a:t>example:</a:t>
            </a:r>
            <a:endParaRPr lang="en-US" altLang="en-US" sz="2400" b="1" dirty="0">
              <a:solidFill>
                <a:schemeClr val="tx1"/>
              </a:solidFill>
              <a:latin typeface="+mn-lt"/>
              <a:ea typeface="MS PGothic" panose="020B0600070205080204" charset="-128"/>
            </a:endParaRPr>
          </a:p>
          <a:p>
            <a:pPr marL="255905" indent="-255905">
              <a:buClr>
                <a:schemeClr val="tx2"/>
              </a:buClr>
              <a:tabLst>
                <a:tab pos="566420" algn="l"/>
              </a:tabLst>
            </a:pPr>
            <a:r>
              <a:rPr lang="en-US" altLang="en-US" sz="2400" dirty="0">
                <a:latin typeface="+mn-lt"/>
                <a:ea typeface="MS PGothic" panose="020B0600070205080204" charset="-128"/>
              </a:rPr>
              <a:t>1 M</a:t>
            </a:r>
            <a:r>
              <a:rPr lang="en-US" altLang="en-US" sz="100" dirty="0">
                <a:latin typeface="+mn-lt"/>
                <a:ea typeface="MS PGothic" panose="020B0600070205080204" charset="-128"/>
              </a:rPr>
              <a:t> </a:t>
            </a:r>
            <a:r>
              <a:rPr lang="en-US" altLang="en-US" sz="2400" dirty="0">
                <a:latin typeface="+mn-lt"/>
                <a:ea typeface="MS PGothic" panose="020B0600070205080204" charset="-128"/>
              </a:rPr>
              <a:t>b/s link</a:t>
            </a:r>
            <a:endParaRPr lang="en-US" altLang="en-US" sz="2400" dirty="0">
              <a:latin typeface="+mn-lt"/>
              <a:ea typeface="MS PGothic" panose="020B0600070205080204" charset="-128"/>
            </a:endParaRPr>
          </a:p>
          <a:p>
            <a:pPr marL="255905" indent="-255905">
              <a:buClr>
                <a:schemeClr val="tx2"/>
              </a:buClr>
              <a:tabLst>
                <a:tab pos="566420" algn="l"/>
              </a:tabLst>
            </a:pPr>
            <a:r>
              <a:rPr lang="en-US" altLang="en-US" sz="2400" dirty="0">
                <a:latin typeface="+mn-lt"/>
                <a:ea typeface="MS PGothic" panose="020B0600070205080204" charset="-128"/>
              </a:rPr>
              <a:t>each user:</a:t>
            </a:r>
            <a:endParaRPr lang="en-US" altLang="en-US" sz="2400" dirty="0">
              <a:latin typeface="+mn-lt"/>
              <a:ea typeface="MS PGothic" panose="020B0600070205080204" charset="-128"/>
            </a:endParaRPr>
          </a:p>
          <a:p>
            <a:pPr marL="741680" lvl="1" indent="-284480">
              <a:buClr>
                <a:schemeClr val="tx2"/>
              </a:buClr>
              <a:tabLst>
                <a:tab pos="566420" algn="l"/>
              </a:tabLst>
            </a:pPr>
            <a:r>
              <a:rPr lang="en-US" altLang="en-US" sz="2400" dirty="0">
                <a:latin typeface="+mn-lt"/>
                <a:ea typeface="Arial" panose="020B0604020202020204" pitchFamily="34" charset="0"/>
              </a:rPr>
              <a:t>100 k</a:t>
            </a:r>
            <a:r>
              <a:rPr lang="en-US" altLang="en-US" sz="100" dirty="0">
                <a:latin typeface="+mn-lt"/>
                <a:ea typeface="Arial" panose="020B0604020202020204" pitchFamily="34" charset="0"/>
              </a:rPr>
              <a:t> </a:t>
            </a:r>
            <a:r>
              <a:rPr lang="en-US" altLang="en-US" sz="2400" dirty="0">
                <a:latin typeface="+mn-lt"/>
                <a:ea typeface="Arial" panose="020B0604020202020204" pitchFamily="34" charset="0"/>
              </a:rPr>
              <a:t>b/s when </a:t>
            </a:r>
            <a:r>
              <a:rPr lang="en-US" altLang="en-US" sz="2400" dirty="0">
                <a:latin typeface="+mn-lt"/>
                <a:ea typeface="MS PGothic" panose="020B0600070205080204" charset="-128"/>
              </a:rPr>
              <a:t>“</a:t>
            </a:r>
            <a:r>
              <a:rPr lang="en-US" altLang="ja-JP" sz="2400" dirty="0">
                <a:latin typeface="+mn-lt"/>
                <a:ea typeface="MS PGothic" panose="020B0600070205080204" charset="-128"/>
              </a:rPr>
              <a:t>active”</a:t>
            </a:r>
            <a:endParaRPr lang="en-US" altLang="ja-JP" sz="2400" dirty="0">
              <a:latin typeface="+mn-lt"/>
              <a:ea typeface="MS PGothic" panose="020B0600070205080204" charset="-128"/>
            </a:endParaRPr>
          </a:p>
          <a:p>
            <a:pPr marL="741680" lvl="1" indent="-284480">
              <a:buClr>
                <a:schemeClr val="tx2"/>
              </a:buClr>
              <a:tabLst>
                <a:tab pos="566420" algn="l"/>
              </a:tabLst>
            </a:pPr>
            <a:r>
              <a:rPr lang="en-US" altLang="en-US" sz="2400" dirty="0">
                <a:latin typeface="+mn-lt"/>
                <a:ea typeface="Arial" panose="020B0604020202020204" pitchFamily="34" charset="0"/>
              </a:rPr>
              <a:t>active 10% of time</a:t>
            </a:r>
            <a:endParaRPr lang="en-US" altLang="en-US" sz="2400" dirty="0">
              <a:latin typeface="+mn-lt"/>
              <a:ea typeface="Arial" panose="020B0604020202020204" pitchFamily="34" charset="0"/>
            </a:endParaRPr>
          </a:p>
          <a:p>
            <a:pPr marL="255905" indent="-255905">
              <a:buClr>
                <a:schemeClr val="tx2"/>
              </a:buClr>
              <a:tabLst>
                <a:tab pos="566420" algn="l"/>
              </a:tabLst>
            </a:pPr>
            <a:r>
              <a:rPr lang="en-US" altLang="en-US" sz="2400" b="1" dirty="0">
                <a:solidFill>
                  <a:schemeClr val="tx1"/>
                </a:solidFill>
                <a:latin typeface="+mn-lt"/>
                <a:ea typeface="MS PGothic" panose="020B0600070205080204" charset="-128"/>
              </a:rPr>
              <a:t>circuit-switching</a:t>
            </a:r>
            <a:r>
              <a:rPr lang="en-US" altLang="en-US" sz="2400" b="1" dirty="0" smtClean="0">
                <a:solidFill>
                  <a:schemeClr val="tx1"/>
                </a:solidFill>
                <a:latin typeface="+mn-lt"/>
                <a:ea typeface="MS PGothic" panose="020B0600070205080204" charset="-128"/>
              </a:rPr>
              <a:t>:</a:t>
            </a:r>
            <a:endParaRPr lang="en-US" altLang="en-US" sz="2400" dirty="0">
              <a:latin typeface="+mn-lt"/>
              <a:ea typeface="MS PGothic" panose="020B0600070205080204" charset="-128"/>
            </a:endParaRPr>
          </a:p>
          <a:p>
            <a:pPr marL="741680" lvl="1" indent="-284480" eaLnBrk="1" hangingPunct="1">
              <a:tabLst>
                <a:tab pos="566420" algn="l"/>
              </a:tabLst>
            </a:pPr>
            <a:r>
              <a:rPr lang="en-US" altLang="en-US" sz="2400" dirty="0">
                <a:latin typeface="+mn-lt"/>
                <a:ea typeface="Arial" panose="020B0604020202020204" pitchFamily="34" charset="0"/>
              </a:rPr>
              <a:t>10 </a:t>
            </a:r>
            <a:r>
              <a:rPr lang="en-US" altLang="en-US" sz="2400" dirty="0" smtClean="0">
                <a:latin typeface="+mn-lt"/>
                <a:ea typeface="Arial" panose="020B0604020202020204" pitchFamily="34" charset="0"/>
              </a:rPr>
              <a:t>users</a:t>
            </a:r>
            <a:endParaRPr lang="en-US" altLang="en-US" sz="2400" dirty="0">
              <a:latin typeface="+mn-lt"/>
              <a:ea typeface="Arial" panose="020B0604020202020204" pitchFamily="34" charset="0"/>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dirty="0"/>
              <a:t>Packet Switching Versus Circuit </a:t>
            </a:r>
            <a:r>
              <a:rPr lang="en-US" sz="3000" dirty="0" smtClean="0"/>
              <a:t>Switching </a:t>
            </a:r>
            <a:r>
              <a:rPr lang="en-US" sz="2000" b="0" dirty="0" smtClean="0"/>
              <a:t>(2 of 4)</a:t>
            </a:r>
            <a:endParaRPr lang="en-US" sz="2000" b="0" dirty="0"/>
          </a:p>
        </p:txBody>
      </p:sp>
      <p:sp>
        <p:nvSpPr>
          <p:cNvPr id="3" name="Content Placeholder 2"/>
          <p:cNvSpPr>
            <a:spLocks noGrp="1"/>
          </p:cNvSpPr>
          <p:nvPr>
            <p:ph idx="13"/>
          </p:nvPr>
        </p:nvSpPr>
        <p:spPr>
          <a:xfrm>
            <a:off x="457200" y="1508132"/>
            <a:ext cx="8229600" cy="1022797"/>
          </a:xfrm>
        </p:spPr>
        <p:txBody>
          <a:bodyPr/>
          <a:lstStyle/>
          <a:p>
            <a:pPr marL="255905" indent="-255905">
              <a:buClr>
                <a:schemeClr val="tx2"/>
              </a:buClr>
              <a:tabLst>
                <a:tab pos="566420" algn="l"/>
              </a:tabLst>
            </a:pPr>
            <a:r>
              <a:rPr lang="en-US" altLang="en-US" sz="2000" b="1" dirty="0">
                <a:solidFill>
                  <a:schemeClr val="tx1"/>
                </a:solidFill>
                <a:latin typeface="+mn-lt"/>
                <a:ea typeface="MS PGothic" panose="020B0600070205080204" charset="-128"/>
              </a:rPr>
              <a:t>packet switching</a:t>
            </a:r>
            <a:r>
              <a:rPr lang="en-US" altLang="en-US" sz="2000" b="1" dirty="0" smtClean="0">
                <a:solidFill>
                  <a:schemeClr val="tx1"/>
                </a:solidFill>
                <a:latin typeface="+mn-lt"/>
                <a:ea typeface="MS PGothic" panose="020B0600070205080204" charset="-128"/>
              </a:rPr>
              <a:t>:</a:t>
            </a:r>
            <a:endParaRPr lang="en-US" altLang="en-US" sz="2000" b="1" dirty="0">
              <a:solidFill>
                <a:schemeClr val="tx1"/>
              </a:solidFill>
              <a:latin typeface="+mn-lt"/>
              <a:ea typeface="MS PGothic" panose="020B0600070205080204" charset="-128"/>
            </a:endParaRPr>
          </a:p>
          <a:p>
            <a:pPr marL="741680" lvl="1" indent="-284480" eaLnBrk="1" hangingPunct="1">
              <a:tabLst>
                <a:tab pos="566420" algn="l"/>
              </a:tabLst>
            </a:pPr>
            <a:r>
              <a:rPr lang="en-US" altLang="en-US" sz="2000" dirty="0">
                <a:latin typeface="+mn-lt"/>
                <a:ea typeface="Arial" panose="020B0604020202020204" pitchFamily="34" charset="0"/>
              </a:rPr>
              <a:t>with 35 users, probability &gt; 10 active at same time is less than .0004 </a:t>
            </a:r>
            <a:r>
              <a:rPr lang="en-US" altLang="en-US" sz="2000" dirty="0" smtClean="0">
                <a:latin typeface="+mn-lt"/>
                <a:ea typeface="Arial" panose="020B0604020202020204" pitchFamily="34" charset="0"/>
              </a:rPr>
              <a:t>*</a:t>
            </a:r>
            <a:endParaRPr lang="en-US" altLang="en-US" sz="2000" dirty="0">
              <a:latin typeface="+mn-lt"/>
              <a:ea typeface="Arial" panose="020B0604020202020204" pitchFamily="34" charset="0"/>
            </a:endParaRPr>
          </a:p>
        </p:txBody>
      </p:sp>
      <p:pic>
        <p:nvPicPr>
          <p:cNvPr id="5" name="Picture 4" descr="A diagram of packet switching. A router has a 1 m b p s link, extending away from the router. 2 P C’s, representing N users, are connected to the router with 1 arrow each, which continue along the wir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603333" y="2723863"/>
            <a:ext cx="3937334" cy="1853986"/>
          </a:xfrm>
          <a:prstGeom prst="rect">
            <a:avLst/>
          </a:prstGeom>
        </p:spPr>
      </p:pic>
      <p:sp>
        <p:nvSpPr>
          <p:cNvPr id="4" name="Content Placeholder 3"/>
          <p:cNvSpPr>
            <a:spLocks noGrp="1"/>
          </p:cNvSpPr>
          <p:nvPr>
            <p:ph idx="1"/>
          </p:nvPr>
        </p:nvSpPr>
        <p:spPr>
          <a:xfrm>
            <a:off x="457200" y="4770783"/>
            <a:ext cx="8229600" cy="1600200"/>
          </a:xfrm>
        </p:spPr>
        <p:txBody>
          <a:bodyPr/>
          <a:lstStyle/>
          <a:p>
            <a:pPr marL="0" indent="0">
              <a:buNone/>
            </a:pPr>
            <a:r>
              <a:rPr lang="en-US" altLang="en-US" sz="2000" b="1" dirty="0" smtClean="0">
                <a:solidFill>
                  <a:schemeClr val="tx1"/>
                </a:solidFill>
                <a:latin typeface="+mn-lt"/>
              </a:rPr>
              <a:t>Q</a:t>
            </a:r>
            <a:r>
              <a:rPr lang="en-US" altLang="en-US" sz="2000" b="1" dirty="0">
                <a:solidFill>
                  <a:schemeClr val="tx1"/>
                </a:solidFill>
                <a:latin typeface="+mn-lt"/>
              </a:rPr>
              <a:t>:</a:t>
            </a:r>
            <a:r>
              <a:rPr lang="en-US" altLang="en-US" sz="2000" dirty="0">
                <a:solidFill>
                  <a:schemeClr val="tx1"/>
                </a:solidFill>
                <a:latin typeface="+mn-lt"/>
              </a:rPr>
              <a:t> how did we get value 0.0004?</a:t>
            </a:r>
            <a:endParaRPr lang="en-US" altLang="en-US" sz="2000" dirty="0">
              <a:solidFill>
                <a:schemeClr val="tx1"/>
              </a:solidFill>
              <a:latin typeface="+mn-lt"/>
            </a:endParaRPr>
          </a:p>
          <a:p>
            <a:pPr marL="0" indent="0">
              <a:buNone/>
            </a:pPr>
            <a:r>
              <a:rPr lang="en-US" altLang="en-US" sz="2000" b="1" dirty="0">
                <a:solidFill>
                  <a:schemeClr val="tx1"/>
                </a:solidFill>
                <a:latin typeface="+mn-lt"/>
              </a:rPr>
              <a:t>Q:</a:t>
            </a:r>
            <a:r>
              <a:rPr lang="en-US" altLang="en-US" sz="2000" dirty="0">
                <a:solidFill>
                  <a:schemeClr val="tx1"/>
                </a:solidFill>
                <a:latin typeface="+mn-lt"/>
              </a:rPr>
              <a:t> what happens if &gt; 35 </a:t>
            </a:r>
            <a:r>
              <a:rPr lang="en-US" altLang="en-US" sz="2000" dirty="0" smtClean="0">
                <a:solidFill>
                  <a:schemeClr val="tx1"/>
                </a:solidFill>
                <a:latin typeface="+mn-lt"/>
              </a:rPr>
              <a:t>users ?</a:t>
            </a:r>
            <a:endParaRPr lang="en-US" altLang="en-US" sz="2000" dirty="0" smtClean="0">
              <a:solidFill>
                <a:schemeClr val="tx1"/>
              </a:solidFill>
              <a:latin typeface="+mn-lt"/>
            </a:endParaRPr>
          </a:p>
          <a:p>
            <a:pPr marL="101600" indent="0">
              <a:buNone/>
            </a:pPr>
            <a:r>
              <a:rPr lang="en-US" altLang="en-US" dirty="0" smtClean="0">
                <a:latin typeface="+mn-lt"/>
              </a:rPr>
              <a:t>* </a:t>
            </a:r>
            <a:r>
              <a:rPr lang="en-US" altLang="en-US" dirty="0">
                <a:latin typeface="+mn-lt"/>
              </a:rPr>
              <a:t>Check out the online interactive exercises for more examples: </a:t>
            </a:r>
            <a:r>
              <a:rPr lang="en-US" altLang="en-US" dirty="0">
                <a:latin typeface="+mn-lt"/>
                <a:hlinkClick r:id="rId2" tooltip="http://gaia.cs.umass.edu/kurose_ross/interactive/"/>
              </a:rPr>
              <a:t>http://gaia.cs.umass.edu/kurose_ross/interactive</a:t>
            </a:r>
            <a:r>
              <a:rPr lang="en-US" altLang="en-US" dirty="0" smtClean="0">
                <a:latin typeface="+mn-lt"/>
                <a:hlinkClick r:id="rId2" tooltip="http://gaia.cs.umass.edu/kurose_ross/interactive/"/>
              </a:rPr>
              <a:t>/</a:t>
            </a:r>
            <a:endParaRPr lang="en-US" sz="2000" dirty="0">
              <a:solidFill>
                <a:schemeClr val="tx1"/>
              </a:solidFill>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dirty="0"/>
              <a:t>Packet Switching Versus Circuit </a:t>
            </a:r>
            <a:r>
              <a:rPr lang="en-US" sz="3000" dirty="0" smtClean="0"/>
              <a:t>Switching </a:t>
            </a:r>
            <a:r>
              <a:rPr lang="en-US" sz="2000" b="0" dirty="0" smtClean="0"/>
              <a:t>(3 of 4)</a:t>
            </a:r>
            <a:endParaRPr lang="en-US" sz="2000" b="0" dirty="0"/>
          </a:p>
        </p:txBody>
      </p:sp>
      <p:sp>
        <p:nvSpPr>
          <p:cNvPr id="5" name="Text Placeholder 4"/>
          <p:cNvSpPr>
            <a:spLocks noGrp="1"/>
          </p:cNvSpPr>
          <p:nvPr>
            <p:ph type="body" idx="1"/>
          </p:nvPr>
        </p:nvSpPr>
        <p:spPr/>
        <p:txBody>
          <a:bodyPr/>
          <a:lstStyle/>
          <a:p>
            <a:pPr marL="0" indent="0">
              <a:buNone/>
            </a:pPr>
            <a:r>
              <a:rPr lang="en-US" altLang="en-US" sz="2400" b="1" dirty="0" smtClean="0">
                <a:solidFill>
                  <a:schemeClr val="tx1"/>
                </a:solidFill>
                <a:latin typeface="+mn-lt"/>
                <a:ea typeface="MS PGothic" panose="020B0600070205080204" charset="-128"/>
              </a:rPr>
              <a:t>is </a:t>
            </a:r>
            <a:r>
              <a:rPr lang="en-US" altLang="en-US" sz="2400" b="1" dirty="0">
                <a:solidFill>
                  <a:schemeClr val="tx1"/>
                </a:solidFill>
                <a:latin typeface="+mn-lt"/>
                <a:ea typeface="MS PGothic" panose="020B0600070205080204" charset="-128"/>
              </a:rPr>
              <a:t>packet switching a </a:t>
            </a:r>
            <a:r>
              <a:rPr lang="en-US" altLang="ja-JP" sz="2400" b="1" dirty="0" smtClean="0">
                <a:solidFill>
                  <a:schemeClr val="tx1"/>
                </a:solidFill>
                <a:latin typeface="+mn-lt"/>
                <a:ea typeface="MS PGothic" panose="020B0600070205080204" charset="-128"/>
              </a:rPr>
              <a:t>“slam </a:t>
            </a:r>
            <a:r>
              <a:rPr lang="en-US" altLang="ja-JP" sz="2400" b="1" dirty="0">
                <a:solidFill>
                  <a:schemeClr val="tx1"/>
                </a:solidFill>
                <a:latin typeface="+mn-lt"/>
                <a:ea typeface="MS PGothic" panose="020B0600070205080204" charset="-128"/>
              </a:rPr>
              <a:t>dunk winner</a:t>
            </a:r>
            <a:r>
              <a:rPr lang="en-US" altLang="ja-JP" sz="2400" b="1" dirty="0" smtClean="0">
                <a:solidFill>
                  <a:schemeClr val="tx1"/>
                </a:solidFill>
                <a:latin typeface="+mn-lt"/>
                <a:ea typeface="MS PGothic" panose="020B0600070205080204" charset="-128"/>
              </a:rPr>
              <a:t>?”</a:t>
            </a:r>
            <a:endParaRPr lang="en-US" altLang="ja-JP" sz="2400" b="1" dirty="0" smtClean="0">
              <a:solidFill>
                <a:schemeClr val="tx1"/>
              </a:solidFill>
              <a:latin typeface="+mn-lt"/>
              <a:ea typeface="MS PGothic" panose="020B0600070205080204" charset="-128"/>
            </a:endParaRPr>
          </a:p>
          <a:p>
            <a:pPr marL="255905" lvl="2" indent="-255905">
              <a:spcBef>
                <a:spcPts val="1500"/>
              </a:spcBef>
              <a:buFont typeface="Arial" panose="020B0604020202020204" pitchFamily="34" charset="0"/>
              <a:buChar char="•"/>
            </a:pPr>
            <a:r>
              <a:rPr lang="en-US" altLang="en-US" sz="2400" dirty="0" smtClean="0">
                <a:latin typeface="+mn-lt"/>
                <a:ea typeface="MS PGothic" panose="020B0600070205080204" charset="-128"/>
              </a:rPr>
              <a:t>great </a:t>
            </a:r>
            <a:r>
              <a:rPr lang="en-US" altLang="en-US" sz="2400" dirty="0">
                <a:latin typeface="+mn-lt"/>
                <a:ea typeface="MS PGothic" panose="020B0600070205080204" charset="-128"/>
              </a:rPr>
              <a:t>for bursty </a:t>
            </a:r>
            <a:r>
              <a:rPr lang="en-US" altLang="en-US" sz="2400" dirty="0" smtClean="0">
                <a:latin typeface="+mn-lt"/>
                <a:ea typeface="MS PGothic" panose="020B0600070205080204" charset="-128"/>
              </a:rPr>
              <a:t>data</a:t>
            </a:r>
            <a:endParaRPr lang="en-US" altLang="en-US" sz="2400" dirty="0" smtClean="0">
              <a:latin typeface="+mn-lt"/>
              <a:ea typeface="MS PGothic" panose="020B0600070205080204" charset="-128"/>
            </a:endParaRPr>
          </a:p>
          <a:p>
            <a:pPr marL="741680" lvl="2" indent="-284480">
              <a:buFont typeface="Arial" panose="020B0604020202020204" pitchFamily="34" charset="0"/>
              <a:buChar char="–"/>
            </a:pPr>
            <a:r>
              <a:rPr lang="en-US" altLang="en-US" sz="2400" dirty="0" smtClean="0">
                <a:latin typeface="+mn-lt"/>
                <a:ea typeface="Arial" panose="020B0604020202020204" pitchFamily="34" charset="0"/>
              </a:rPr>
              <a:t>resource sharing</a:t>
            </a:r>
            <a:endParaRPr lang="en-US" altLang="en-US" sz="2400" dirty="0" smtClean="0">
              <a:latin typeface="+mn-lt"/>
              <a:ea typeface="Arial" panose="020B0604020202020204" pitchFamily="34" charset="0"/>
            </a:endParaRPr>
          </a:p>
          <a:p>
            <a:pPr marL="741680" lvl="2" indent="-284480">
              <a:buFont typeface="Arial" panose="020B0604020202020204" pitchFamily="34" charset="0"/>
              <a:buChar char="–"/>
            </a:pPr>
            <a:r>
              <a:rPr lang="en-US" altLang="en-US" sz="2400" dirty="0" smtClean="0">
                <a:latin typeface="+mn-lt"/>
                <a:ea typeface="Arial" panose="020B0604020202020204" pitchFamily="34" charset="0"/>
              </a:rPr>
              <a:t>simpler</a:t>
            </a:r>
            <a:r>
              <a:rPr lang="en-US" altLang="en-US" sz="2400" dirty="0">
                <a:latin typeface="+mn-lt"/>
                <a:ea typeface="Arial" panose="020B0604020202020204" pitchFamily="34" charset="0"/>
              </a:rPr>
              <a:t>, no call </a:t>
            </a:r>
            <a:r>
              <a:rPr lang="en-US" altLang="en-US" sz="2400" dirty="0" smtClean="0">
                <a:latin typeface="+mn-lt"/>
                <a:ea typeface="Arial" panose="020B0604020202020204" pitchFamily="34" charset="0"/>
              </a:rPr>
              <a:t>setup</a:t>
            </a:r>
            <a:endParaRPr lang="en-US" altLang="en-US" sz="2400" dirty="0" smtClean="0">
              <a:latin typeface="+mn-lt"/>
              <a:ea typeface="Arial" panose="020B0604020202020204" pitchFamily="34" charset="0"/>
            </a:endParaRPr>
          </a:p>
          <a:p>
            <a:pPr marL="255905" lvl="1" indent="-255905">
              <a:spcBef>
                <a:spcPts val="1500"/>
              </a:spcBef>
              <a:buFont typeface="Arial" panose="020B0604020202020204" pitchFamily="34" charset="0"/>
              <a:buChar char="•"/>
            </a:pPr>
            <a:r>
              <a:rPr lang="en-US" altLang="en-US" sz="2400" b="1" dirty="0" smtClean="0">
                <a:solidFill>
                  <a:schemeClr val="tx1"/>
                </a:solidFill>
                <a:latin typeface="+mn-lt"/>
                <a:ea typeface="MS PGothic" panose="020B0600070205080204" charset="-128"/>
              </a:rPr>
              <a:t>excessive </a:t>
            </a:r>
            <a:r>
              <a:rPr lang="en-US" altLang="en-US" sz="2400" b="1" dirty="0">
                <a:solidFill>
                  <a:schemeClr val="tx1"/>
                </a:solidFill>
                <a:latin typeface="+mn-lt"/>
                <a:ea typeface="MS PGothic" panose="020B0600070205080204" charset="-128"/>
              </a:rPr>
              <a:t>congestion possible:</a:t>
            </a:r>
            <a:r>
              <a:rPr lang="en-US" altLang="en-US" sz="2400" dirty="0">
                <a:latin typeface="+mn-lt"/>
                <a:ea typeface="MS PGothic" panose="020B0600070205080204" charset="-128"/>
              </a:rPr>
              <a:t> packet delay and </a:t>
            </a:r>
            <a:r>
              <a:rPr lang="en-US" altLang="en-US" sz="2400" dirty="0" smtClean="0">
                <a:latin typeface="+mn-lt"/>
                <a:ea typeface="MS PGothic" panose="020B0600070205080204" charset="-128"/>
              </a:rPr>
              <a:t>loss</a:t>
            </a:r>
            <a:endParaRPr lang="en-US" altLang="en-US" sz="2400" dirty="0" smtClean="0">
              <a:latin typeface="+mn-lt"/>
              <a:ea typeface="MS PGothic" panose="020B0600070205080204" charset="-128"/>
            </a:endParaRPr>
          </a:p>
          <a:p>
            <a:pPr marL="741680" lvl="2" indent="-284480">
              <a:buFont typeface="Arial" panose="020B0604020202020204" pitchFamily="34" charset="0"/>
              <a:buChar char="–"/>
            </a:pPr>
            <a:r>
              <a:rPr lang="en-US" altLang="en-US" sz="2400" dirty="0" smtClean="0">
                <a:latin typeface="+mn-lt"/>
                <a:ea typeface="Arial" panose="020B0604020202020204" pitchFamily="34" charset="0"/>
              </a:rPr>
              <a:t>protocols needed for reliable data transfer, congestion control</a:t>
            </a:r>
            <a:endParaRPr lang="en-US" altLang="en-US" sz="2400" dirty="0" smtClean="0">
              <a:latin typeface="+mn-lt"/>
              <a:ea typeface="Arial" panose="020B0604020202020204" pitchFamily="34" charset="0"/>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dirty="0"/>
              <a:t>Packet Switching Versus Circuit </a:t>
            </a:r>
            <a:r>
              <a:rPr lang="en-US" sz="3000" dirty="0" smtClean="0"/>
              <a:t>Switching </a:t>
            </a:r>
            <a:r>
              <a:rPr lang="en-US" sz="2000" b="0" dirty="0" smtClean="0"/>
              <a:t>(4 of 4)</a:t>
            </a:r>
            <a:endParaRPr lang="en-US" sz="2000" b="0" dirty="0"/>
          </a:p>
        </p:txBody>
      </p:sp>
      <p:sp>
        <p:nvSpPr>
          <p:cNvPr id="5" name="Text Placeholder 4"/>
          <p:cNvSpPr>
            <a:spLocks noGrp="1"/>
          </p:cNvSpPr>
          <p:nvPr>
            <p:ph type="body" idx="1"/>
          </p:nvPr>
        </p:nvSpPr>
        <p:spPr>
          <a:xfrm>
            <a:off x="457200" y="1600201"/>
            <a:ext cx="8229600" cy="1371600"/>
          </a:xfrm>
        </p:spPr>
        <p:txBody>
          <a:bodyPr/>
          <a:lstStyle/>
          <a:p>
            <a:pPr marL="255905" lvl="1" indent="-255905">
              <a:spcBef>
                <a:spcPts val="1500"/>
              </a:spcBef>
              <a:buFont typeface="Arial" panose="020B0604020202020204" pitchFamily="34" charset="0"/>
              <a:buChar char="•"/>
            </a:pPr>
            <a:r>
              <a:rPr lang="en-US" altLang="en-US" sz="2400" b="1" dirty="0" smtClean="0">
                <a:solidFill>
                  <a:schemeClr val="tx1"/>
                </a:solidFill>
                <a:latin typeface="+mn-lt"/>
                <a:ea typeface="MS PGothic" panose="020B0600070205080204" charset="-128"/>
              </a:rPr>
              <a:t>Q</a:t>
            </a:r>
            <a:r>
              <a:rPr lang="en-US" altLang="en-US" sz="2400" b="1" dirty="0">
                <a:solidFill>
                  <a:schemeClr val="tx1"/>
                </a:solidFill>
                <a:latin typeface="+mn-lt"/>
                <a:ea typeface="MS PGothic" panose="020B0600070205080204" charset="-128"/>
              </a:rPr>
              <a:t>: How to provide circuit-like </a:t>
            </a:r>
            <a:r>
              <a:rPr lang="en-US" altLang="en-US" sz="2400" b="1" dirty="0" smtClean="0">
                <a:solidFill>
                  <a:schemeClr val="tx1"/>
                </a:solidFill>
                <a:latin typeface="+mn-lt"/>
                <a:ea typeface="MS PGothic" panose="020B0600070205080204" charset="-128"/>
              </a:rPr>
              <a:t>behavior?</a:t>
            </a:r>
            <a:endParaRPr lang="en-US" altLang="en-US" sz="2400" b="1" dirty="0" smtClean="0">
              <a:solidFill>
                <a:schemeClr val="tx1"/>
              </a:solidFill>
              <a:latin typeface="+mn-lt"/>
              <a:ea typeface="MS PGothic" panose="020B0600070205080204" charset="-128"/>
            </a:endParaRPr>
          </a:p>
          <a:p>
            <a:pPr marL="741680" lvl="1" indent="-284480">
              <a:buFont typeface="Arial" panose="020B0604020202020204" pitchFamily="34" charset="0"/>
              <a:buChar char="–"/>
            </a:pPr>
            <a:r>
              <a:rPr lang="en-US" altLang="en-US" sz="2400" dirty="0" smtClean="0">
                <a:latin typeface="+mn-lt"/>
                <a:ea typeface="Arial" panose="020B0604020202020204" pitchFamily="34" charset="0"/>
              </a:rPr>
              <a:t>bandwidth </a:t>
            </a:r>
            <a:r>
              <a:rPr lang="en-US" altLang="en-US" sz="2400" dirty="0">
                <a:latin typeface="+mn-lt"/>
                <a:ea typeface="Arial" panose="020B0604020202020204" pitchFamily="34" charset="0"/>
              </a:rPr>
              <a:t>guarantees needed for audio/video </a:t>
            </a:r>
            <a:r>
              <a:rPr lang="en-US" altLang="en-US" sz="2400" dirty="0" smtClean="0">
                <a:latin typeface="+mn-lt"/>
                <a:ea typeface="Arial" panose="020B0604020202020204" pitchFamily="34" charset="0"/>
              </a:rPr>
              <a:t>apps</a:t>
            </a:r>
            <a:endParaRPr lang="en-US" altLang="en-US" sz="2400" dirty="0" smtClean="0">
              <a:latin typeface="+mn-lt"/>
              <a:ea typeface="Arial" panose="020B0604020202020204" pitchFamily="34" charset="0"/>
            </a:endParaRPr>
          </a:p>
          <a:p>
            <a:pPr marL="741680" lvl="1" indent="-284480">
              <a:buFont typeface="Arial" panose="020B0604020202020204" pitchFamily="34" charset="0"/>
              <a:buChar char="–"/>
            </a:pPr>
            <a:r>
              <a:rPr lang="en-US" altLang="en-US" sz="2400" dirty="0" smtClean="0">
                <a:latin typeface="+mn-lt"/>
                <a:ea typeface="Arial" panose="020B0604020202020204" pitchFamily="34" charset="0"/>
              </a:rPr>
              <a:t>still </a:t>
            </a:r>
            <a:r>
              <a:rPr lang="en-US" altLang="en-US" sz="2400" dirty="0">
                <a:latin typeface="+mn-lt"/>
                <a:ea typeface="Arial" panose="020B0604020202020204" pitchFamily="34" charset="0"/>
              </a:rPr>
              <a:t>an </a:t>
            </a:r>
            <a:r>
              <a:rPr lang="en-US" altLang="en-US" sz="2400" dirty="0" smtClean="0">
                <a:latin typeface="+mn-lt"/>
                <a:ea typeface="Arial" panose="020B0604020202020204" pitchFamily="34" charset="0"/>
              </a:rPr>
              <a:t>unsolved problem (chapter 7)</a:t>
            </a:r>
            <a:endParaRPr lang="en-US" altLang="en-US" sz="2400" dirty="0" smtClean="0">
              <a:latin typeface="+mn-lt"/>
              <a:ea typeface="Arial" panose="020B0604020202020204" pitchFamily="34" charset="0"/>
            </a:endParaRPr>
          </a:p>
        </p:txBody>
      </p:sp>
      <p:sp>
        <p:nvSpPr>
          <p:cNvPr id="3" name="Text Placeholder 2"/>
          <p:cNvSpPr>
            <a:spLocks noGrp="1"/>
          </p:cNvSpPr>
          <p:nvPr>
            <p:ph type="body" idx="2"/>
          </p:nvPr>
        </p:nvSpPr>
        <p:spPr>
          <a:xfrm>
            <a:off x="457200" y="3101010"/>
            <a:ext cx="8229600" cy="1242392"/>
          </a:xfrm>
        </p:spPr>
        <p:txBody>
          <a:bodyPr/>
          <a:lstStyle/>
          <a:p>
            <a:pPr marL="0" indent="0">
              <a:buNone/>
            </a:pPr>
            <a:r>
              <a:rPr lang="en-US" altLang="en-US" sz="2400" b="1" dirty="0">
                <a:solidFill>
                  <a:schemeClr val="tx1"/>
                </a:solidFill>
                <a:latin typeface="+mn-lt"/>
              </a:rPr>
              <a:t>Q:</a:t>
            </a:r>
            <a:r>
              <a:rPr lang="en-US" altLang="en-US" sz="2400" dirty="0">
                <a:solidFill>
                  <a:schemeClr val="tx1"/>
                </a:solidFill>
                <a:latin typeface="+mn-lt"/>
              </a:rPr>
              <a:t> </a:t>
            </a:r>
            <a:r>
              <a:rPr lang="en-US" altLang="en-US" sz="2400" dirty="0" smtClean="0">
                <a:solidFill>
                  <a:schemeClr val="tx1"/>
                </a:solidFill>
                <a:latin typeface="+mn-lt"/>
              </a:rPr>
              <a:t>human </a:t>
            </a:r>
            <a:r>
              <a:rPr lang="en-US" altLang="en-US" sz="2400" dirty="0">
                <a:solidFill>
                  <a:schemeClr val="tx1"/>
                </a:solidFill>
                <a:latin typeface="+mn-lt"/>
              </a:rPr>
              <a:t>analogies of reserved resources (circuit switching) versus on-demand allocation (packet-switching</a:t>
            </a:r>
            <a:r>
              <a:rPr lang="en-US" altLang="en-US" sz="2400" dirty="0" smtClean="0">
                <a:solidFill>
                  <a:schemeClr val="tx1"/>
                </a:solidFill>
                <a:latin typeface="+mn-lt"/>
              </a:rPr>
              <a:t>)?</a:t>
            </a:r>
            <a:endParaRPr lang="en-US" sz="2400" dirty="0">
              <a:solidFill>
                <a:schemeClr val="tx1"/>
              </a:solidFill>
              <a:latin typeface="+mn-lt"/>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000" dirty="0">
                <a:ea typeface="MS PGothic" panose="020B0600070205080204" charset="-128"/>
              </a:rPr>
              <a:t>Internet Structure: Network of </a:t>
            </a:r>
            <a:r>
              <a:rPr lang="en-US" altLang="en-US" sz="3000" dirty="0" smtClean="0">
                <a:ea typeface="MS PGothic" panose="020B0600070205080204" charset="-128"/>
              </a:rPr>
              <a:t>Networks </a:t>
            </a:r>
            <a:r>
              <a:rPr lang="en-US" altLang="en-US" sz="2000" b="0" dirty="0" smtClean="0">
                <a:ea typeface="MS PGothic" panose="020B0600070205080204" charset="-128"/>
              </a:rPr>
              <a:t>(1 of 10)</a:t>
            </a:r>
            <a:endParaRPr lang="en-US" sz="2000" b="0" dirty="0"/>
          </a:p>
        </p:txBody>
      </p:sp>
      <p:sp>
        <p:nvSpPr>
          <p:cNvPr id="3" name="Text Placeholder 2"/>
          <p:cNvSpPr>
            <a:spLocks noGrp="1"/>
          </p:cNvSpPr>
          <p:nvPr>
            <p:ph type="body" idx="1"/>
          </p:nvPr>
        </p:nvSpPr>
        <p:spPr/>
        <p:txBody>
          <a:bodyPr/>
          <a:lstStyle/>
          <a:p>
            <a:pPr>
              <a:buClr>
                <a:schemeClr val="tx2"/>
              </a:buClr>
            </a:pPr>
            <a:r>
              <a:rPr lang="en-US" altLang="en-US" sz="2400" dirty="0">
                <a:latin typeface="+mn-lt"/>
              </a:rPr>
              <a:t>End systems connect to Internet via </a:t>
            </a:r>
            <a:r>
              <a:rPr lang="en-US" altLang="en-US" sz="2400" b="1" dirty="0">
                <a:solidFill>
                  <a:schemeClr val="tx1"/>
                </a:solidFill>
                <a:latin typeface="+mn-lt"/>
              </a:rPr>
              <a:t>access </a:t>
            </a:r>
            <a:r>
              <a:rPr lang="en-US" altLang="en-US" sz="2400" b="1" dirty="0" smtClean="0">
                <a:solidFill>
                  <a:schemeClr val="tx1"/>
                </a:solidFill>
                <a:latin typeface="+mn-lt"/>
              </a:rPr>
              <a:t>I</a:t>
            </a:r>
            <a:r>
              <a:rPr lang="en-US" altLang="en-US" sz="100" b="1" dirty="0" smtClean="0">
                <a:solidFill>
                  <a:schemeClr val="tx1"/>
                </a:solidFill>
                <a:latin typeface="+mn-lt"/>
              </a:rPr>
              <a:t> </a:t>
            </a:r>
            <a:r>
              <a:rPr lang="en-US" altLang="en-US" sz="2400" b="1" dirty="0" smtClean="0">
                <a:solidFill>
                  <a:schemeClr val="tx1"/>
                </a:solidFill>
                <a:latin typeface="+mn-lt"/>
              </a:rPr>
              <a:t>S</a:t>
            </a:r>
            <a:r>
              <a:rPr lang="en-US" altLang="en-US" sz="100" b="1" dirty="0" smtClean="0">
                <a:solidFill>
                  <a:schemeClr val="tx1"/>
                </a:solidFill>
                <a:latin typeface="+mn-lt"/>
              </a:rPr>
              <a:t> </a:t>
            </a:r>
            <a:r>
              <a:rPr lang="en-US" altLang="en-US" sz="2400" b="1" dirty="0" smtClean="0">
                <a:solidFill>
                  <a:schemeClr val="tx1"/>
                </a:solidFill>
                <a:latin typeface="+mn-lt"/>
              </a:rPr>
              <a:t>P</a:t>
            </a:r>
            <a:r>
              <a:rPr lang="en-US" altLang="en-US" sz="100" b="1" dirty="0" smtClean="0">
                <a:solidFill>
                  <a:schemeClr val="tx1"/>
                </a:solidFill>
                <a:latin typeface="+mn-lt"/>
              </a:rPr>
              <a:t> </a:t>
            </a:r>
            <a:r>
              <a:rPr lang="en-US" altLang="en-US" sz="2400" b="1" dirty="0" smtClean="0">
                <a:solidFill>
                  <a:schemeClr val="tx1"/>
                </a:solidFill>
                <a:latin typeface="+mn-lt"/>
              </a:rPr>
              <a:t>s</a:t>
            </a:r>
            <a:r>
              <a:rPr lang="en-US" altLang="en-US" sz="2400" dirty="0" smtClean="0">
                <a:solidFill>
                  <a:srgbClr val="C00000"/>
                </a:solidFill>
                <a:latin typeface="+mn-lt"/>
              </a:rPr>
              <a:t> </a:t>
            </a:r>
            <a:r>
              <a:rPr lang="en-US" altLang="en-US" sz="2400" dirty="0">
                <a:latin typeface="+mn-lt"/>
              </a:rPr>
              <a:t>(Internet Service </a:t>
            </a:r>
            <a:r>
              <a:rPr lang="en-US" altLang="en-US" sz="2400" dirty="0" smtClean="0">
                <a:latin typeface="+mn-lt"/>
              </a:rPr>
              <a:t>Providers)</a:t>
            </a:r>
            <a:endParaRPr lang="en-US" altLang="en-US" sz="2400" dirty="0" smtClean="0">
              <a:latin typeface="+mn-lt"/>
            </a:endParaRPr>
          </a:p>
          <a:p>
            <a:pPr lvl="1">
              <a:buClr>
                <a:schemeClr val="tx2"/>
              </a:buClr>
            </a:pPr>
            <a:r>
              <a:rPr lang="en-US" altLang="en-US" sz="2400" dirty="0" smtClean="0">
                <a:latin typeface="+mn-lt"/>
                <a:ea typeface="MS PGothic" panose="020B0600070205080204" charset="-128"/>
              </a:rPr>
              <a:t>residential</a:t>
            </a:r>
            <a:r>
              <a:rPr lang="en-US" altLang="en-US" sz="2400" dirty="0">
                <a:latin typeface="+mn-lt"/>
                <a:ea typeface="MS PGothic" panose="020B0600070205080204" charset="-128"/>
              </a:rPr>
              <a:t>, company and university </a:t>
            </a:r>
            <a:r>
              <a:rPr lang="en-US" altLang="en-US" sz="2400" dirty="0" smtClean="0">
                <a:latin typeface="+mn-lt"/>
                <a:ea typeface="MS PGothic" panose="020B0600070205080204" charset="-128"/>
              </a:rPr>
              <a:t>I</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P</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endParaRPr lang="en-US" altLang="en-US" sz="2400" dirty="0">
              <a:latin typeface="+mn-lt"/>
              <a:ea typeface="MS PGothic" panose="020B0600070205080204" charset="-128"/>
            </a:endParaRPr>
          </a:p>
          <a:p>
            <a:pPr>
              <a:buClr>
                <a:schemeClr val="tx2"/>
              </a:buClr>
            </a:pPr>
            <a:r>
              <a:rPr lang="en-US" altLang="en-US" sz="2400" dirty="0">
                <a:latin typeface="+mn-lt"/>
              </a:rPr>
              <a:t>Access </a:t>
            </a:r>
            <a:r>
              <a:rPr lang="en-US" altLang="en-US" sz="2400" dirty="0" smtClean="0">
                <a:latin typeface="+mn-lt"/>
              </a:rPr>
              <a:t>I</a:t>
            </a:r>
            <a:r>
              <a:rPr lang="en-US" altLang="en-US" sz="100" dirty="0" smtClean="0">
                <a:latin typeface="+mn-lt"/>
              </a:rPr>
              <a:t> </a:t>
            </a:r>
            <a:r>
              <a:rPr lang="en-US" altLang="en-US" sz="2400" dirty="0" smtClean="0">
                <a:latin typeface="+mn-lt"/>
              </a:rPr>
              <a:t>S</a:t>
            </a:r>
            <a:r>
              <a:rPr lang="en-US" altLang="en-US" sz="100" dirty="0" smtClean="0">
                <a:latin typeface="+mn-lt"/>
              </a:rPr>
              <a:t> </a:t>
            </a:r>
            <a:r>
              <a:rPr lang="en-US" altLang="en-US" sz="2400" dirty="0" smtClean="0">
                <a:latin typeface="+mn-lt"/>
              </a:rPr>
              <a:t>Ps </a:t>
            </a:r>
            <a:r>
              <a:rPr lang="en-US" altLang="en-US" sz="2400" dirty="0">
                <a:latin typeface="+mn-lt"/>
              </a:rPr>
              <a:t>in turn must be interconnected</a:t>
            </a:r>
            <a:r>
              <a:rPr lang="en-US" altLang="en-US" sz="2400" dirty="0" smtClean="0">
                <a:latin typeface="+mn-lt"/>
              </a:rPr>
              <a:t>.</a:t>
            </a:r>
            <a:endParaRPr lang="en-US" altLang="en-US" sz="2400" dirty="0" smtClean="0">
              <a:latin typeface="+mn-lt"/>
            </a:endParaRPr>
          </a:p>
          <a:p>
            <a:pPr lvl="1">
              <a:buClr>
                <a:schemeClr val="tx2"/>
              </a:buClr>
            </a:pPr>
            <a:r>
              <a:rPr lang="en-US" altLang="en-US" sz="2400" dirty="0" smtClean="0">
                <a:latin typeface="+mn-lt"/>
                <a:ea typeface="MS PGothic" panose="020B0600070205080204" charset="-128"/>
              </a:rPr>
              <a:t>so </a:t>
            </a:r>
            <a:r>
              <a:rPr lang="en-US" altLang="en-US" sz="2400" dirty="0">
                <a:latin typeface="+mn-lt"/>
                <a:ea typeface="MS PGothic" panose="020B0600070205080204" charset="-128"/>
              </a:rPr>
              <a:t>that any two hosts can send packets to each </a:t>
            </a:r>
            <a:r>
              <a:rPr lang="en-US" altLang="en-US" sz="2400" dirty="0" smtClean="0">
                <a:latin typeface="+mn-lt"/>
                <a:ea typeface="MS PGothic" panose="020B0600070205080204" charset="-128"/>
              </a:rPr>
              <a:t>other</a:t>
            </a:r>
            <a:endParaRPr lang="en-US" altLang="en-US" sz="2400" dirty="0" smtClean="0">
              <a:latin typeface="+mn-lt"/>
              <a:ea typeface="MS PGothic" panose="020B0600070205080204" charset="-128"/>
            </a:endParaRPr>
          </a:p>
          <a:p>
            <a:pPr>
              <a:buClr>
                <a:schemeClr val="tx2"/>
              </a:buClr>
            </a:pPr>
            <a:r>
              <a:rPr lang="en-US" altLang="en-US" sz="2400" dirty="0" smtClean="0">
                <a:latin typeface="+mn-lt"/>
              </a:rPr>
              <a:t>Resulting network of networks is very complex</a:t>
            </a:r>
            <a:endParaRPr lang="en-US" altLang="en-US" sz="2400" dirty="0" smtClean="0">
              <a:latin typeface="+mn-lt"/>
            </a:endParaRPr>
          </a:p>
          <a:p>
            <a:pPr lvl="1">
              <a:buClr>
                <a:schemeClr val="tx2"/>
              </a:buClr>
            </a:pPr>
            <a:r>
              <a:rPr lang="en-US" altLang="en-US" sz="2400" dirty="0" smtClean="0">
                <a:latin typeface="+mn-lt"/>
                <a:ea typeface="MS PGothic" panose="020B0600070205080204" charset="-128"/>
              </a:rPr>
              <a:t>evolution </a:t>
            </a:r>
            <a:r>
              <a:rPr lang="en-US" altLang="en-US" sz="2400" dirty="0">
                <a:latin typeface="+mn-lt"/>
                <a:ea typeface="MS PGothic" panose="020B0600070205080204" charset="-128"/>
              </a:rPr>
              <a:t>was driven by </a:t>
            </a:r>
            <a:r>
              <a:rPr lang="en-US" altLang="en-US" sz="2400" b="1" dirty="0">
                <a:solidFill>
                  <a:schemeClr val="tx1"/>
                </a:solidFill>
                <a:latin typeface="+mn-lt"/>
                <a:ea typeface="MS PGothic" panose="020B0600070205080204" charset="-128"/>
              </a:rPr>
              <a:t>economics</a:t>
            </a:r>
            <a:r>
              <a:rPr lang="en-US" altLang="en-US" sz="2400" dirty="0">
                <a:latin typeface="+mn-lt"/>
                <a:ea typeface="MS PGothic" panose="020B0600070205080204" charset="-128"/>
              </a:rPr>
              <a:t> and </a:t>
            </a:r>
            <a:r>
              <a:rPr lang="en-US" altLang="en-US" sz="2400" b="1" dirty="0">
                <a:solidFill>
                  <a:schemeClr val="tx1"/>
                </a:solidFill>
                <a:latin typeface="+mn-lt"/>
                <a:ea typeface="MS PGothic" panose="020B0600070205080204" charset="-128"/>
              </a:rPr>
              <a:t>national policies</a:t>
            </a:r>
            <a:endParaRPr lang="en-US" altLang="en-US" sz="2400" b="1" dirty="0">
              <a:solidFill>
                <a:schemeClr val="tx1"/>
              </a:solidFill>
              <a:latin typeface="+mn-lt"/>
              <a:ea typeface="MS PGothic" panose="020B0600070205080204" charset="-128"/>
            </a:endParaRPr>
          </a:p>
          <a:p>
            <a:pPr>
              <a:buClr>
                <a:schemeClr val="tx2"/>
              </a:buClr>
            </a:pPr>
            <a:r>
              <a:rPr lang="en-US" altLang="en-US" sz="2400" dirty="0" smtClean="0">
                <a:latin typeface="+mn-lt"/>
              </a:rPr>
              <a:t>Let’</a:t>
            </a:r>
            <a:r>
              <a:rPr lang="en-US" altLang="ja-JP" sz="2400" dirty="0" smtClean="0">
                <a:latin typeface="+mn-lt"/>
              </a:rPr>
              <a:t>s </a:t>
            </a:r>
            <a:r>
              <a:rPr lang="en-US" altLang="ja-JP" sz="2400" dirty="0">
                <a:latin typeface="+mn-lt"/>
              </a:rPr>
              <a:t>take a stepwise approach to describe current Internet </a:t>
            </a:r>
            <a:r>
              <a:rPr lang="en-US" altLang="ja-JP" sz="2400" dirty="0" smtClean="0">
                <a:latin typeface="+mn-lt"/>
              </a:rPr>
              <a:t>structure</a:t>
            </a:r>
            <a:endParaRPr lang="en-US" sz="2400" dirty="0">
              <a:latin typeface="+mn-lt"/>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000" dirty="0">
                <a:ea typeface="MS PGothic" panose="020B0600070205080204" charset="-128"/>
              </a:rPr>
              <a:t>Internet Structure: Network of </a:t>
            </a:r>
            <a:r>
              <a:rPr lang="en-US" altLang="en-US" sz="3000" dirty="0" smtClean="0">
                <a:ea typeface="MS PGothic" panose="020B0600070205080204" charset="-128"/>
              </a:rPr>
              <a:t>Networks </a:t>
            </a:r>
            <a:r>
              <a:rPr lang="en-US" altLang="en-US" sz="2000" b="0" dirty="0" smtClean="0">
                <a:ea typeface="MS PGothic" panose="020B0600070205080204" charset="-128"/>
              </a:rPr>
              <a:t>(2 of 10)</a:t>
            </a:r>
            <a:endParaRPr lang="en-US" sz="2000" b="0" dirty="0"/>
          </a:p>
        </p:txBody>
      </p:sp>
      <p:sp>
        <p:nvSpPr>
          <p:cNvPr id="3" name="Text Placeholder 2"/>
          <p:cNvSpPr>
            <a:spLocks noGrp="1"/>
          </p:cNvSpPr>
          <p:nvPr>
            <p:ph type="body" idx="1"/>
          </p:nvPr>
        </p:nvSpPr>
        <p:spPr>
          <a:xfrm>
            <a:off x="457200" y="1600201"/>
            <a:ext cx="8229600" cy="833284"/>
          </a:xfrm>
        </p:spPr>
        <p:txBody>
          <a:bodyPr/>
          <a:lstStyle/>
          <a:p>
            <a:pPr marL="0" indent="0">
              <a:buClr>
                <a:schemeClr val="tx2"/>
              </a:buClr>
              <a:buNone/>
            </a:pPr>
            <a:r>
              <a:rPr lang="en-US" altLang="en-US" sz="2400" b="1" dirty="0" smtClean="0">
                <a:solidFill>
                  <a:schemeClr val="tx1"/>
                </a:solidFill>
                <a:latin typeface="+mn-lt"/>
                <a:ea typeface="MS PGothic" panose="020B0600070205080204" charset="-128"/>
              </a:rPr>
              <a:t>Question:</a:t>
            </a:r>
            <a:r>
              <a:rPr lang="en-US" altLang="en-US" sz="2400" i="1" dirty="0" smtClean="0">
                <a:solidFill>
                  <a:srgbClr val="CC0000"/>
                </a:solidFill>
                <a:latin typeface="+mn-lt"/>
                <a:ea typeface="MS PGothic" panose="020B0600070205080204" charset="-128"/>
              </a:rPr>
              <a:t> </a:t>
            </a:r>
            <a:r>
              <a:rPr lang="en-US" altLang="en-US" sz="2400" dirty="0" smtClean="0">
                <a:latin typeface="+mn-lt"/>
                <a:ea typeface="MS PGothic" panose="020B0600070205080204" charset="-128"/>
              </a:rPr>
              <a:t>given </a:t>
            </a:r>
            <a:r>
              <a:rPr lang="en-US" altLang="en-US" sz="2400" b="1" dirty="0" smtClean="0">
                <a:latin typeface="+mn-lt"/>
                <a:ea typeface="MS PGothic" panose="020B0600070205080204" charset="-128"/>
              </a:rPr>
              <a:t>millions</a:t>
            </a:r>
            <a:r>
              <a:rPr lang="en-US" altLang="en-US" sz="2400" dirty="0" smtClean="0">
                <a:latin typeface="+mn-lt"/>
                <a:ea typeface="MS PGothic" panose="020B0600070205080204" charset="-128"/>
              </a:rPr>
              <a:t> of access I</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P</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 how to connect them together?</a:t>
            </a:r>
            <a:endParaRPr lang="en-US" sz="2400" dirty="0">
              <a:latin typeface="+mn-lt"/>
            </a:endParaRPr>
          </a:p>
        </p:txBody>
      </p:sp>
      <p:pic>
        <p:nvPicPr>
          <p:cNvPr id="5" name="Picture 4" descr="There are 16 access nets in a circle, arranged in sequences of two and thre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608623" y="2721036"/>
            <a:ext cx="5926754" cy="3183555"/>
          </a:xfrm>
          <a:prstGeom prst="rect">
            <a:avLst/>
          </a:prstGeom>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000" dirty="0">
                <a:ea typeface="MS PGothic" panose="020B0600070205080204" charset="-128"/>
              </a:rPr>
              <a:t>Internet Structure: Network of </a:t>
            </a:r>
            <a:r>
              <a:rPr lang="en-US" altLang="en-US" sz="3000" dirty="0" smtClean="0">
                <a:ea typeface="MS PGothic" panose="020B0600070205080204" charset="-128"/>
              </a:rPr>
              <a:t>Networks </a:t>
            </a:r>
            <a:r>
              <a:rPr lang="en-US" altLang="en-US" sz="2000" b="0" dirty="0" smtClean="0">
                <a:ea typeface="MS PGothic" panose="020B0600070205080204" charset="-128"/>
              </a:rPr>
              <a:t>(3 of 10)</a:t>
            </a:r>
            <a:endParaRPr lang="en-US" sz="2000" b="0" dirty="0"/>
          </a:p>
        </p:txBody>
      </p:sp>
      <p:sp>
        <p:nvSpPr>
          <p:cNvPr id="3" name="Text Placeholder 2"/>
          <p:cNvSpPr>
            <a:spLocks noGrp="1"/>
          </p:cNvSpPr>
          <p:nvPr>
            <p:ph type="body" idx="1"/>
          </p:nvPr>
        </p:nvSpPr>
        <p:spPr>
          <a:xfrm>
            <a:off x="457200" y="1600201"/>
            <a:ext cx="8229600" cy="800100"/>
          </a:xfrm>
        </p:spPr>
        <p:txBody>
          <a:bodyPr/>
          <a:lstStyle/>
          <a:p>
            <a:pPr marL="0" indent="0" eaLnBrk="1" hangingPunct="1">
              <a:buSzPct val="75000"/>
              <a:buFont typeface="Wingdings" panose="05000000000000000000" pitchFamily="2" charset="2"/>
              <a:buNone/>
            </a:pPr>
            <a:r>
              <a:rPr lang="en-US" altLang="en-US" sz="2400" b="1" dirty="0">
                <a:solidFill>
                  <a:schemeClr val="tx1"/>
                </a:solidFill>
                <a:latin typeface="+mn-lt"/>
                <a:ea typeface="MS PGothic" panose="020B0600070205080204" charset="-128"/>
              </a:rPr>
              <a:t>Option: </a:t>
            </a:r>
            <a:r>
              <a:rPr lang="en-US" altLang="en-US" sz="2400" dirty="0">
                <a:solidFill>
                  <a:schemeClr val="tx1"/>
                </a:solidFill>
                <a:latin typeface="+mn-lt"/>
                <a:ea typeface="MS PGothic" panose="020B0600070205080204" charset="-128"/>
              </a:rPr>
              <a:t>connect each access </a:t>
            </a:r>
            <a:r>
              <a:rPr lang="en-US" altLang="en-US" sz="2400" dirty="0" smtClean="0">
                <a:solidFill>
                  <a:schemeClr val="tx1"/>
                </a:solidFill>
                <a:latin typeface="+mn-lt"/>
                <a:ea typeface="MS PGothic" panose="020B0600070205080204" charset="-128"/>
              </a:rPr>
              <a:t>I</a:t>
            </a:r>
            <a:r>
              <a:rPr lang="en-US" altLang="en-US" sz="100" dirty="0" smtClean="0">
                <a:solidFill>
                  <a:schemeClr val="tx1"/>
                </a:solidFill>
                <a:latin typeface="+mn-lt"/>
                <a:ea typeface="MS PGothic" panose="020B0600070205080204" charset="-128"/>
              </a:rPr>
              <a:t> </a:t>
            </a:r>
            <a:r>
              <a:rPr lang="en-US" altLang="en-US" sz="2400" dirty="0" smtClean="0">
                <a:solidFill>
                  <a:schemeClr val="tx1"/>
                </a:solidFill>
                <a:latin typeface="+mn-lt"/>
                <a:ea typeface="MS PGothic" panose="020B0600070205080204" charset="-128"/>
              </a:rPr>
              <a:t>S</a:t>
            </a:r>
            <a:r>
              <a:rPr lang="en-US" altLang="en-US" sz="100" dirty="0" smtClean="0">
                <a:solidFill>
                  <a:schemeClr val="tx1"/>
                </a:solidFill>
                <a:latin typeface="+mn-lt"/>
                <a:ea typeface="MS PGothic" panose="020B0600070205080204" charset="-128"/>
              </a:rPr>
              <a:t> </a:t>
            </a:r>
            <a:r>
              <a:rPr lang="en-US" altLang="en-US" sz="2400" dirty="0" smtClean="0">
                <a:solidFill>
                  <a:schemeClr val="tx1"/>
                </a:solidFill>
                <a:latin typeface="+mn-lt"/>
                <a:ea typeface="MS PGothic" panose="020B0600070205080204" charset="-128"/>
              </a:rPr>
              <a:t>P </a:t>
            </a:r>
            <a:r>
              <a:rPr lang="en-US" altLang="en-US" sz="2400" dirty="0">
                <a:solidFill>
                  <a:schemeClr val="tx1"/>
                </a:solidFill>
                <a:latin typeface="+mn-lt"/>
                <a:ea typeface="MS PGothic" panose="020B0600070205080204" charset="-128"/>
              </a:rPr>
              <a:t>to every other access </a:t>
            </a:r>
            <a:r>
              <a:rPr lang="en-US" altLang="en-US" sz="2400" dirty="0" smtClean="0">
                <a:solidFill>
                  <a:schemeClr val="tx1"/>
                </a:solidFill>
                <a:latin typeface="+mn-lt"/>
                <a:ea typeface="MS PGothic" panose="020B0600070205080204" charset="-128"/>
              </a:rPr>
              <a:t>I</a:t>
            </a:r>
            <a:r>
              <a:rPr lang="en-US" altLang="en-US" sz="100" dirty="0" smtClean="0">
                <a:solidFill>
                  <a:schemeClr val="tx1"/>
                </a:solidFill>
                <a:latin typeface="+mn-lt"/>
                <a:ea typeface="MS PGothic" panose="020B0600070205080204" charset="-128"/>
              </a:rPr>
              <a:t> </a:t>
            </a:r>
            <a:r>
              <a:rPr lang="en-US" altLang="en-US" sz="2400" dirty="0" smtClean="0">
                <a:solidFill>
                  <a:schemeClr val="tx1"/>
                </a:solidFill>
                <a:latin typeface="+mn-lt"/>
                <a:ea typeface="MS PGothic" panose="020B0600070205080204" charset="-128"/>
              </a:rPr>
              <a:t>S</a:t>
            </a:r>
            <a:r>
              <a:rPr lang="en-US" altLang="en-US" sz="100" dirty="0" smtClean="0">
                <a:solidFill>
                  <a:schemeClr val="tx1"/>
                </a:solidFill>
                <a:latin typeface="+mn-lt"/>
                <a:ea typeface="MS PGothic" panose="020B0600070205080204" charset="-128"/>
              </a:rPr>
              <a:t> </a:t>
            </a:r>
            <a:r>
              <a:rPr lang="en-US" altLang="en-US" sz="2400" dirty="0" smtClean="0">
                <a:solidFill>
                  <a:schemeClr val="tx1"/>
                </a:solidFill>
                <a:latin typeface="+mn-lt"/>
                <a:ea typeface="MS PGothic" panose="020B0600070205080204" charset="-128"/>
              </a:rPr>
              <a:t>P?</a:t>
            </a:r>
            <a:endParaRPr lang="en-US" altLang="en-US" sz="2400" dirty="0">
              <a:solidFill>
                <a:schemeClr val="tx1"/>
              </a:solidFill>
              <a:latin typeface="+mn-lt"/>
              <a:ea typeface="MS PGothic" panose="020B0600070205080204" charset="-128"/>
            </a:endParaRPr>
          </a:p>
        </p:txBody>
      </p:sp>
      <p:pic>
        <p:nvPicPr>
          <p:cNvPr id="4" name="Picture 3" descr="There are 16 access nets in a circle, arranged in sequences of two and three. The nets are interconnected, creating a web of wires. Connecting each access I S P to each other directly doesn’t scale, O left parenthesis N squared right parenthesis connection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30998" y="2687852"/>
            <a:ext cx="6482003" cy="3481806"/>
          </a:xfrm>
          <a:prstGeom prst="rect">
            <a:avLst/>
          </a:prstGeom>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000" dirty="0">
                <a:ea typeface="MS PGothic" panose="020B0600070205080204" charset="-128"/>
              </a:rPr>
              <a:t>Internet Structure: Network of </a:t>
            </a:r>
            <a:r>
              <a:rPr lang="en-US" altLang="en-US" sz="3000" dirty="0" smtClean="0">
                <a:ea typeface="MS PGothic" panose="020B0600070205080204" charset="-128"/>
              </a:rPr>
              <a:t>Networks </a:t>
            </a:r>
            <a:r>
              <a:rPr lang="en-US" altLang="en-US" sz="2000" b="0" dirty="0" smtClean="0">
                <a:ea typeface="MS PGothic" panose="020B0600070205080204" charset="-128"/>
              </a:rPr>
              <a:t>(4 of 10)</a:t>
            </a:r>
            <a:endParaRPr lang="en-US" sz="2000" b="0" dirty="0"/>
          </a:p>
        </p:txBody>
      </p:sp>
      <p:sp>
        <p:nvSpPr>
          <p:cNvPr id="3" name="Text Placeholder 2"/>
          <p:cNvSpPr>
            <a:spLocks noGrp="1"/>
          </p:cNvSpPr>
          <p:nvPr>
            <p:ph type="body" idx="1"/>
          </p:nvPr>
        </p:nvSpPr>
        <p:spPr>
          <a:xfrm>
            <a:off x="457200" y="1600200"/>
            <a:ext cx="8229600" cy="803787"/>
          </a:xfrm>
        </p:spPr>
        <p:txBody>
          <a:bodyPr/>
          <a:lstStyle/>
          <a:p>
            <a:pPr marL="0" indent="0" eaLnBrk="1" hangingPunct="1">
              <a:lnSpc>
                <a:spcPct val="85000"/>
              </a:lnSpc>
              <a:spcBef>
                <a:spcPct val="20000"/>
              </a:spcBef>
              <a:buClr>
                <a:srgbClr val="000099"/>
              </a:buClr>
              <a:buSzPct val="75000"/>
              <a:buFont typeface="Wingdings" panose="05000000000000000000" charset="0"/>
              <a:buNone/>
              <a:defRPr/>
            </a:pPr>
            <a:r>
              <a:rPr lang="en-US" sz="2200" b="1" dirty="0">
                <a:solidFill>
                  <a:schemeClr val="tx1"/>
                </a:solidFill>
                <a:latin typeface="+mn-lt"/>
              </a:rPr>
              <a:t>Option:</a:t>
            </a:r>
            <a:r>
              <a:rPr lang="en-US" sz="2200" dirty="0">
                <a:solidFill>
                  <a:schemeClr val="tx1"/>
                </a:solidFill>
                <a:latin typeface="+mn-lt"/>
              </a:rPr>
              <a:t> connect each access </a:t>
            </a:r>
            <a:r>
              <a:rPr lang="en-US" sz="2200" dirty="0" smtClean="0">
                <a:solidFill>
                  <a:schemeClr val="tx1"/>
                </a:solidFill>
                <a:latin typeface="+mn-lt"/>
              </a:rPr>
              <a:t>I</a:t>
            </a:r>
            <a:r>
              <a:rPr lang="en-US" sz="100" dirty="0" smtClean="0">
                <a:solidFill>
                  <a:schemeClr val="tx1"/>
                </a:solidFill>
                <a:latin typeface="+mn-lt"/>
              </a:rPr>
              <a:t> </a:t>
            </a:r>
            <a:r>
              <a:rPr lang="en-US" sz="2200" dirty="0" smtClean="0">
                <a:solidFill>
                  <a:schemeClr val="tx1"/>
                </a:solidFill>
                <a:latin typeface="+mn-lt"/>
              </a:rPr>
              <a:t>S</a:t>
            </a:r>
            <a:r>
              <a:rPr lang="en-US" sz="100" dirty="0" smtClean="0">
                <a:solidFill>
                  <a:schemeClr val="tx1"/>
                </a:solidFill>
                <a:latin typeface="+mn-lt"/>
              </a:rPr>
              <a:t> </a:t>
            </a:r>
            <a:r>
              <a:rPr lang="en-US" sz="2200" dirty="0" smtClean="0">
                <a:solidFill>
                  <a:schemeClr val="tx1"/>
                </a:solidFill>
                <a:latin typeface="+mn-lt"/>
              </a:rPr>
              <a:t>P </a:t>
            </a:r>
            <a:r>
              <a:rPr lang="en-US" sz="2200" dirty="0">
                <a:solidFill>
                  <a:schemeClr val="tx1"/>
                </a:solidFill>
                <a:latin typeface="+mn-lt"/>
              </a:rPr>
              <a:t>to one global transit </a:t>
            </a:r>
            <a:r>
              <a:rPr lang="en-US" sz="2200" dirty="0" smtClean="0">
                <a:solidFill>
                  <a:schemeClr val="tx1"/>
                </a:solidFill>
                <a:latin typeface="+mn-lt"/>
              </a:rPr>
              <a:t>I</a:t>
            </a:r>
            <a:r>
              <a:rPr lang="en-US" sz="100" dirty="0" smtClean="0">
                <a:solidFill>
                  <a:schemeClr val="tx1"/>
                </a:solidFill>
                <a:latin typeface="+mn-lt"/>
              </a:rPr>
              <a:t> </a:t>
            </a:r>
            <a:r>
              <a:rPr lang="en-US" sz="2200" dirty="0" smtClean="0">
                <a:solidFill>
                  <a:schemeClr val="tx1"/>
                </a:solidFill>
                <a:latin typeface="+mn-lt"/>
              </a:rPr>
              <a:t>S</a:t>
            </a:r>
            <a:r>
              <a:rPr lang="en-US" sz="100" dirty="0" smtClean="0">
                <a:solidFill>
                  <a:schemeClr val="tx1"/>
                </a:solidFill>
                <a:latin typeface="+mn-lt"/>
              </a:rPr>
              <a:t> </a:t>
            </a:r>
            <a:r>
              <a:rPr lang="en-US" sz="2200" dirty="0" smtClean="0">
                <a:solidFill>
                  <a:schemeClr val="tx1"/>
                </a:solidFill>
                <a:latin typeface="+mn-lt"/>
              </a:rPr>
              <a:t>P</a:t>
            </a:r>
            <a:r>
              <a:rPr lang="en-US" sz="2200" dirty="0">
                <a:solidFill>
                  <a:schemeClr val="tx1"/>
                </a:solidFill>
                <a:latin typeface="+mn-lt"/>
              </a:rPr>
              <a:t>? </a:t>
            </a:r>
            <a:endParaRPr lang="en-US" sz="2200" dirty="0">
              <a:solidFill>
                <a:schemeClr val="tx1"/>
              </a:solidFill>
              <a:latin typeface="+mn-lt"/>
            </a:endParaRPr>
          </a:p>
          <a:p>
            <a:pPr marL="0" indent="0" eaLnBrk="1" hangingPunct="1">
              <a:lnSpc>
                <a:spcPct val="85000"/>
              </a:lnSpc>
              <a:spcBef>
                <a:spcPct val="20000"/>
              </a:spcBef>
              <a:buClr>
                <a:srgbClr val="000099"/>
              </a:buClr>
              <a:buSzPct val="75000"/>
              <a:buFont typeface="Wingdings" panose="05000000000000000000" charset="0"/>
              <a:buNone/>
              <a:tabLst>
                <a:tab pos="358775" algn="l"/>
              </a:tabLst>
              <a:defRPr/>
            </a:pPr>
            <a:r>
              <a:rPr lang="en-US" sz="2200" dirty="0">
                <a:solidFill>
                  <a:schemeClr val="tx1"/>
                </a:solidFill>
                <a:latin typeface="+mn-lt"/>
              </a:rPr>
              <a:t>Customer and provider </a:t>
            </a:r>
            <a:r>
              <a:rPr lang="en-US" sz="2200" dirty="0" smtClean="0">
                <a:solidFill>
                  <a:schemeClr val="tx1"/>
                </a:solidFill>
                <a:latin typeface="+mn-lt"/>
              </a:rPr>
              <a:t>I</a:t>
            </a:r>
            <a:r>
              <a:rPr lang="en-US" sz="100" dirty="0" smtClean="0">
                <a:solidFill>
                  <a:schemeClr val="tx1"/>
                </a:solidFill>
                <a:latin typeface="+mn-lt"/>
              </a:rPr>
              <a:t> </a:t>
            </a:r>
            <a:r>
              <a:rPr lang="en-US" sz="2200" dirty="0" smtClean="0">
                <a:solidFill>
                  <a:schemeClr val="tx1"/>
                </a:solidFill>
                <a:latin typeface="+mn-lt"/>
              </a:rPr>
              <a:t>S</a:t>
            </a:r>
            <a:r>
              <a:rPr lang="en-US" sz="100" dirty="0" smtClean="0">
                <a:solidFill>
                  <a:schemeClr val="tx1"/>
                </a:solidFill>
                <a:latin typeface="+mn-lt"/>
              </a:rPr>
              <a:t> </a:t>
            </a:r>
            <a:r>
              <a:rPr lang="en-US" sz="2200" dirty="0" smtClean="0">
                <a:solidFill>
                  <a:schemeClr val="tx1"/>
                </a:solidFill>
                <a:latin typeface="+mn-lt"/>
              </a:rPr>
              <a:t>P</a:t>
            </a:r>
            <a:r>
              <a:rPr lang="en-US" sz="100" dirty="0" smtClean="0">
                <a:solidFill>
                  <a:schemeClr val="tx1"/>
                </a:solidFill>
                <a:latin typeface="+mn-lt"/>
              </a:rPr>
              <a:t> </a:t>
            </a:r>
            <a:r>
              <a:rPr lang="en-US" sz="2200" dirty="0" smtClean="0">
                <a:solidFill>
                  <a:schemeClr val="tx1"/>
                </a:solidFill>
                <a:latin typeface="+mn-lt"/>
              </a:rPr>
              <a:t>s </a:t>
            </a:r>
            <a:r>
              <a:rPr lang="en-US" sz="2200" dirty="0">
                <a:solidFill>
                  <a:schemeClr val="tx1"/>
                </a:solidFill>
                <a:latin typeface="+mn-lt"/>
              </a:rPr>
              <a:t>have economic agreement</a:t>
            </a:r>
            <a:r>
              <a:rPr lang="en-US" sz="2200" dirty="0" smtClean="0">
                <a:solidFill>
                  <a:schemeClr val="tx1"/>
                </a:solidFill>
                <a:latin typeface="+mn-lt"/>
              </a:rPr>
              <a:t>.</a:t>
            </a:r>
            <a:endParaRPr lang="en-US" altLang="en-US" sz="2200" dirty="0">
              <a:solidFill>
                <a:schemeClr val="tx1"/>
              </a:solidFill>
              <a:latin typeface="+mn-lt"/>
              <a:ea typeface="MS PGothic" panose="020B0600070205080204" charset="-128"/>
            </a:endParaRPr>
          </a:p>
        </p:txBody>
      </p:sp>
      <p:pic>
        <p:nvPicPr>
          <p:cNvPr id="4" name="Picture 3" descr="There are 16 access nets in a circle, arranged in sequences of two and three. Each access net is connected to a router in the global I S P. The routers in the global I S P are interconnec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96172" y="2691537"/>
            <a:ext cx="5951657" cy="3196932"/>
          </a:xfrm>
          <a:prstGeom prst="rect">
            <a:avLst/>
          </a:prstGeom>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000" dirty="0">
                <a:ea typeface="MS PGothic" panose="020B0600070205080204" charset="-128"/>
              </a:rPr>
              <a:t>Internet Structure: Network of </a:t>
            </a:r>
            <a:r>
              <a:rPr lang="en-US" altLang="en-US" sz="3000" dirty="0" smtClean="0">
                <a:ea typeface="MS PGothic" panose="020B0600070205080204" charset="-128"/>
              </a:rPr>
              <a:t>Networks </a:t>
            </a:r>
            <a:r>
              <a:rPr lang="en-US" altLang="en-US" sz="2000" b="0" dirty="0" smtClean="0">
                <a:ea typeface="MS PGothic" panose="020B0600070205080204" charset="-128"/>
              </a:rPr>
              <a:t>(5 of 10)</a:t>
            </a:r>
            <a:endParaRPr lang="en-US" sz="2000" b="0" dirty="0"/>
          </a:p>
        </p:txBody>
      </p:sp>
      <p:sp>
        <p:nvSpPr>
          <p:cNvPr id="3" name="Text Placeholder 2"/>
          <p:cNvSpPr>
            <a:spLocks noGrp="1"/>
          </p:cNvSpPr>
          <p:nvPr>
            <p:ph type="body" idx="1"/>
          </p:nvPr>
        </p:nvSpPr>
        <p:spPr>
          <a:xfrm>
            <a:off x="457200" y="1600200"/>
            <a:ext cx="8229600" cy="730045"/>
          </a:xfrm>
        </p:spPr>
        <p:txBody>
          <a:bodyPr/>
          <a:lstStyle/>
          <a:p>
            <a:pPr marL="0" indent="0">
              <a:lnSpc>
                <a:spcPct val="85000"/>
              </a:lnSpc>
              <a:buClr>
                <a:srgbClr val="000099"/>
              </a:buClr>
              <a:buSzPct val="75000"/>
              <a:buNone/>
              <a:defRPr/>
            </a:pPr>
            <a:r>
              <a:rPr lang="en-US" altLang="en-US" sz="2200" dirty="0">
                <a:latin typeface="+mn-lt"/>
              </a:rPr>
              <a:t>But if one global </a:t>
            </a:r>
            <a:r>
              <a:rPr lang="en-US" altLang="en-US" sz="2200" dirty="0" smtClean="0">
                <a:latin typeface="+mn-lt"/>
              </a:rPr>
              <a:t>I</a:t>
            </a:r>
            <a:r>
              <a:rPr lang="en-US" altLang="en-US" sz="100" dirty="0" smtClean="0">
                <a:latin typeface="+mn-lt"/>
              </a:rPr>
              <a:t> </a:t>
            </a:r>
            <a:r>
              <a:rPr lang="en-US" altLang="en-US" sz="2200" dirty="0" smtClean="0">
                <a:latin typeface="+mn-lt"/>
              </a:rPr>
              <a:t>S</a:t>
            </a:r>
            <a:r>
              <a:rPr lang="en-US" altLang="en-US" sz="100" dirty="0" smtClean="0">
                <a:latin typeface="+mn-lt"/>
              </a:rPr>
              <a:t> </a:t>
            </a:r>
            <a:r>
              <a:rPr lang="en-US" altLang="en-US" sz="2200" dirty="0" smtClean="0">
                <a:latin typeface="+mn-lt"/>
              </a:rPr>
              <a:t>P </a:t>
            </a:r>
            <a:r>
              <a:rPr lang="en-US" altLang="en-US" sz="2200" dirty="0">
                <a:latin typeface="+mn-lt"/>
              </a:rPr>
              <a:t>is viable business, there will be competitors </a:t>
            </a:r>
            <a:r>
              <a:rPr lang="en-US" altLang="en-US" sz="2200" dirty="0" smtClean="0">
                <a:latin typeface="+mn-lt"/>
              </a:rPr>
              <a:t>….</a:t>
            </a:r>
            <a:endParaRPr lang="en-US" altLang="en-US" sz="2200" b="1" dirty="0">
              <a:solidFill>
                <a:schemeClr val="tx1"/>
              </a:solidFill>
              <a:latin typeface="+mn-lt"/>
              <a:ea typeface="MS PGothic" panose="020B0600070205080204" charset="-128"/>
            </a:endParaRPr>
          </a:p>
        </p:txBody>
      </p:sp>
      <p:pic>
        <p:nvPicPr>
          <p:cNvPr id="4" name="Picture 3" descr="There are 16 access nets in a circle, arranged in sequences of two and three. Each access net is connected to one of three I S P’s, I S P A, I S P B, and I S P C. Each I S P has interconnected routers. There are no connections among the I S P’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63088" y="2584321"/>
            <a:ext cx="6417825" cy="3447333"/>
          </a:xfrm>
          <a:prstGeom prst="rect">
            <a:avLst/>
          </a:prstGeom>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000" dirty="0">
                <a:ea typeface="MS PGothic" panose="020B0600070205080204" charset="-128"/>
              </a:rPr>
              <a:t>Internet Structure: Network of </a:t>
            </a:r>
            <a:r>
              <a:rPr lang="en-US" altLang="en-US" sz="3000" dirty="0" smtClean="0">
                <a:ea typeface="MS PGothic" panose="020B0600070205080204" charset="-128"/>
              </a:rPr>
              <a:t>Networks </a:t>
            </a:r>
            <a:r>
              <a:rPr lang="en-US" altLang="en-US" sz="2000" b="0" dirty="0" smtClean="0">
                <a:ea typeface="MS PGothic" panose="020B0600070205080204" charset="-128"/>
              </a:rPr>
              <a:t>(6 of 10)</a:t>
            </a:r>
            <a:endParaRPr lang="en-US" sz="2000" b="0" dirty="0"/>
          </a:p>
        </p:txBody>
      </p:sp>
      <p:sp>
        <p:nvSpPr>
          <p:cNvPr id="3" name="Text Placeholder 2"/>
          <p:cNvSpPr>
            <a:spLocks noGrp="1"/>
          </p:cNvSpPr>
          <p:nvPr>
            <p:ph type="body" idx="1"/>
          </p:nvPr>
        </p:nvSpPr>
        <p:spPr>
          <a:xfrm>
            <a:off x="457200" y="1600200"/>
            <a:ext cx="8229600" cy="803787"/>
          </a:xfrm>
        </p:spPr>
        <p:txBody>
          <a:bodyPr/>
          <a:lstStyle/>
          <a:p>
            <a:pPr marL="0" indent="0" eaLnBrk="1" hangingPunct="1">
              <a:buClr>
                <a:srgbClr val="000099"/>
              </a:buClr>
              <a:buSzPct val="75000"/>
              <a:buFont typeface="Wingdings" panose="05000000000000000000" pitchFamily="2" charset="2"/>
              <a:buNone/>
            </a:pPr>
            <a:r>
              <a:rPr lang="en-US" altLang="en-US" sz="2200" dirty="0">
                <a:latin typeface="+mn-lt"/>
              </a:rPr>
              <a:t>But if one global </a:t>
            </a:r>
            <a:r>
              <a:rPr lang="en-US" altLang="en-US" sz="2200" dirty="0" smtClean="0">
                <a:latin typeface="+mn-lt"/>
              </a:rPr>
              <a:t>I</a:t>
            </a:r>
            <a:r>
              <a:rPr lang="en-US" altLang="en-US" sz="100" dirty="0" smtClean="0">
                <a:latin typeface="+mn-lt"/>
              </a:rPr>
              <a:t> </a:t>
            </a:r>
            <a:r>
              <a:rPr lang="en-US" altLang="en-US" sz="2200" dirty="0" smtClean="0">
                <a:latin typeface="+mn-lt"/>
              </a:rPr>
              <a:t>S</a:t>
            </a:r>
            <a:r>
              <a:rPr lang="en-US" altLang="en-US" sz="100" dirty="0" smtClean="0">
                <a:latin typeface="+mn-lt"/>
              </a:rPr>
              <a:t> </a:t>
            </a:r>
            <a:r>
              <a:rPr lang="en-US" altLang="en-US" sz="2200" dirty="0" smtClean="0">
                <a:latin typeface="+mn-lt"/>
              </a:rPr>
              <a:t>P </a:t>
            </a:r>
            <a:r>
              <a:rPr lang="en-US" altLang="en-US" sz="2200" dirty="0">
                <a:latin typeface="+mn-lt"/>
              </a:rPr>
              <a:t>is viable business, there will be competitors </a:t>
            </a:r>
            <a:r>
              <a:rPr lang="en-US" altLang="en-US" sz="2200" dirty="0" smtClean="0">
                <a:latin typeface="+mn-lt"/>
              </a:rPr>
              <a:t>…. which </a:t>
            </a:r>
            <a:r>
              <a:rPr lang="en-US" altLang="en-US" sz="2200" dirty="0">
                <a:latin typeface="+mn-lt"/>
              </a:rPr>
              <a:t>must be interconnected</a:t>
            </a:r>
            <a:endParaRPr lang="en-US" altLang="en-US" sz="2200" dirty="0">
              <a:latin typeface="+mn-lt"/>
            </a:endParaRPr>
          </a:p>
        </p:txBody>
      </p:sp>
      <p:pic>
        <p:nvPicPr>
          <p:cNvPr id="4" name="Picture 3" descr="There are 16 access nets in a circle, arranged in sequences of two and three. Each access net is connected to one of three I S P’s, I S P A, I S P B, and I S P C. Each I S P has interconnected routers. Routers in one I S P are connected to routers in another I S P via an internet exchange point, or I X P. Routers are also connected directly to each other across I S P’s via peering link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94859" y="2691537"/>
            <a:ext cx="6354282" cy="3537039"/>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000" dirty="0">
                <a:latin typeface="Times New Roman" panose="02020603050405020304" pitchFamily="18" charset="0"/>
                <a:ea typeface="MS PGothic" panose="020B0600070205080204" charset="-128"/>
                <a:cs typeface="Times New Roman" panose="02020603050405020304" pitchFamily="18" charset="0"/>
              </a:rPr>
              <a:t>What’s the Internet: “Nuts and Bolts” </a:t>
            </a:r>
            <a:r>
              <a:rPr lang="en-US" altLang="en-US" sz="3000" dirty="0" smtClean="0">
                <a:latin typeface="Times New Roman" panose="02020603050405020304" pitchFamily="18" charset="0"/>
                <a:ea typeface="MS PGothic" panose="020B0600070205080204" charset="-128"/>
                <a:cs typeface="Times New Roman" panose="02020603050405020304" pitchFamily="18" charset="0"/>
              </a:rPr>
              <a:t>View </a:t>
            </a:r>
            <a:r>
              <a:rPr lang="en-US" altLang="en-US" sz="2000" b="0" dirty="0" smtClean="0">
                <a:latin typeface="Times New Roman" panose="02020603050405020304" pitchFamily="18" charset="0"/>
                <a:ea typeface="MS PGothic" panose="020B0600070205080204" charset="-128"/>
                <a:cs typeface="Times New Roman" panose="02020603050405020304" pitchFamily="18" charset="0"/>
              </a:rPr>
              <a:t>(1 of 2)</a:t>
            </a:r>
            <a:endParaRPr lang="en-US" sz="2000" b="0" dirty="0">
              <a:latin typeface="Times New Roman" panose="02020603050405020304" pitchFamily="18" charset="0"/>
              <a:cs typeface="Times New Roman" panose="02020603050405020304" pitchFamily="18" charset="0"/>
            </a:endParaRPr>
          </a:p>
        </p:txBody>
      </p:sp>
      <p:pic>
        <p:nvPicPr>
          <p:cNvPr id="3" name="Picture 2" descr="A group of 4 computing devices. A P C, a server, a wireless laptop, and a smart phone. The laptop and phone emit signal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07534" y="1665016"/>
            <a:ext cx="1454704" cy="1363785"/>
          </a:xfrm>
          <a:prstGeom prst="rect">
            <a:avLst/>
          </a:prstGeom>
        </p:spPr>
      </p:pic>
      <p:sp>
        <p:nvSpPr>
          <p:cNvPr id="78" name="Content Placeholder 77"/>
          <p:cNvSpPr>
            <a:spLocks noGrp="1"/>
          </p:cNvSpPr>
          <p:nvPr>
            <p:ph idx="1"/>
          </p:nvPr>
        </p:nvSpPr>
        <p:spPr>
          <a:xfrm>
            <a:off x="3167743" y="1665016"/>
            <a:ext cx="5457899" cy="1383755"/>
          </a:xfrm>
        </p:spPr>
        <p:txBody>
          <a:bodyPr/>
          <a:lstStyle/>
          <a:p>
            <a:pPr marL="255905" indent="-255905"/>
            <a:r>
              <a:rPr lang="en-US" altLang="en-US" sz="2000" dirty="0">
                <a:solidFill>
                  <a:schemeClr val="tx1"/>
                </a:solidFill>
                <a:latin typeface="+mn-lt"/>
                <a:ea typeface="MS PGothic" panose="020B0600070205080204" charset="-128"/>
              </a:rPr>
              <a:t>billions of connected computing devices</a:t>
            </a:r>
            <a:r>
              <a:rPr lang="en-US" altLang="en-US" sz="2000" dirty="0" smtClean="0">
                <a:solidFill>
                  <a:schemeClr val="tx1"/>
                </a:solidFill>
                <a:latin typeface="+mn-lt"/>
                <a:ea typeface="MS PGothic" panose="020B0600070205080204" charset="-128"/>
              </a:rPr>
              <a:t>:</a:t>
            </a:r>
            <a:endParaRPr lang="en-US" altLang="en-US" sz="2000" dirty="0">
              <a:solidFill>
                <a:schemeClr val="tx1"/>
              </a:solidFill>
              <a:latin typeface="+mn-lt"/>
              <a:ea typeface="MS PGothic" panose="020B0600070205080204" charset="-128"/>
            </a:endParaRPr>
          </a:p>
          <a:p>
            <a:pPr marL="741680" lvl="1" indent="-284480" eaLnBrk="1" hangingPunct="1"/>
            <a:r>
              <a:rPr lang="en-US" altLang="en-US" sz="2000" b="1" dirty="0">
                <a:solidFill>
                  <a:schemeClr val="tx1"/>
                </a:solidFill>
                <a:latin typeface="+mn-lt"/>
                <a:ea typeface="MS PGothic" panose="020B0600070205080204" charset="-128"/>
              </a:rPr>
              <a:t>hosts</a:t>
            </a:r>
            <a:r>
              <a:rPr lang="en-US" altLang="en-US" sz="2000" i="1" dirty="0">
                <a:solidFill>
                  <a:schemeClr val="tx1"/>
                </a:solidFill>
                <a:latin typeface="+mn-lt"/>
                <a:ea typeface="MS PGothic" panose="020B0600070205080204" charset="-128"/>
              </a:rPr>
              <a:t> = </a:t>
            </a:r>
            <a:r>
              <a:rPr lang="en-US" altLang="en-US" sz="2000" b="1" dirty="0">
                <a:solidFill>
                  <a:schemeClr val="tx1"/>
                </a:solidFill>
                <a:latin typeface="+mn-lt"/>
                <a:ea typeface="MS PGothic" panose="020B0600070205080204" charset="-128"/>
              </a:rPr>
              <a:t>end systems </a:t>
            </a:r>
            <a:endParaRPr lang="en-US" altLang="en-US" sz="2000" b="1" dirty="0">
              <a:solidFill>
                <a:schemeClr val="tx1"/>
              </a:solidFill>
              <a:latin typeface="+mn-lt"/>
              <a:ea typeface="MS PGothic" panose="020B0600070205080204" charset="-128"/>
            </a:endParaRPr>
          </a:p>
          <a:p>
            <a:pPr marL="741680" lvl="1" indent="-284480" eaLnBrk="1" hangingPunct="1"/>
            <a:r>
              <a:rPr lang="en-US" altLang="en-US" sz="2000" dirty="0">
                <a:solidFill>
                  <a:schemeClr val="tx1"/>
                </a:solidFill>
                <a:latin typeface="+mn-lt"/>
                <a:ea typeface="Arial" panose="020B0604020202020204" pitchFamily="34" charset="0"/>
              </a:rPr>
              <a:t>running </a:t>
            </a:r>
            <a:r>
              <a:rPr lang="en-US" altLang="en-US" sz="2000" b="1" dirty="0">
                <a:solidFill>
                  <a:schemeClr val="tx1"/>
                </a:solidFill>
                <a:latin typeface="+mn-lt"/>
                <a:ea typeface="Arial" panose="020B0604020202020204" pitchFamily="34" charset="0"/>
              </a:rPr>
              <a:t>network </a:t>
            </a:r>
            <a:r>
              <a:rPr lang="en-US" altLang="en-US" sz="2000" b="1" dirty="0" smtClean="0">
                <a:solidFill>
                  <a:schemeClr val="tx1"/>
                </a:solidFill>
                <a:latin typeface="+mn-lt"/>
                <a:ea typeface="Arial" panose="020B0604020202020204" pitchFamily="34" charset="0"/>
              </a:rPr>
              <a:t>apps</a:t>
            </a:r>
            <a:endParaRPr lang="en-US" sz="2000" b="1" dirty="0">
              <a:solidFill>
                <a:schemeClr val="tx1"/>
              </a:solidFill>
              <a:latin typeface="+mn-lt"/>
            </a:endParaRPr>
          </a:p>
        </p:txBody>
      </p:sp>
      <p:pic>
        <p:nvPicPr>
          <p:cNvPr id="4" name="Picture 3" descr="A group of 3 communication links. There are 2 wireless links, a tower and a wifi router that both emit signals. A wire provides a wired link."/>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7534" y="3508823"/>
            <a:ext cx="1866900" cy="1193800"/>
          </a:xfrm>
          <a:prstGeom prst="rect">
            <a:avLst/>
          </a:prstGeom>
        </p:spPr>
      </p:pic>
      <p:sp>
        <p:nvSpPr>
          <p:cNvPr id="79" name="Content Placeholder 78"/>
          <p:cNvSpPr>
            <a:spLocks noGrp="1"/>
          </p:cNvSpPr>
          <p:nvPr>
            <p:ph idx="13"/>
          </p:nvPr>
        </p:nvSpPr>
        <p:spPr>
          <a:xfrm>
            <a:off x="3167743" y="3414151"/>
            <a:ext cx="5457899" cy="1288472"/>
          </a:xfrm>
        </p:spPr>
        <p:txBody>
          <a:bodyPr/>
          <a:lstStyle/>
          <a:p>
            <a:pPr marL="255905" indent="-255905">
              <a:buClr>
                <a:schemeClr val="tx2"/>
              </a:buClr>
            </a:pPr>
            <a:r>
              <a:rPr lang="en-US" altLang="en-US" sz="2000" b="1" dirty="0" smtClean="0">
                <a:solidFill>
                  <a:schemeClr val="tx1"/>
                </a:solidFill>
                <a:latin typeface="+mn-lt"/>
              </a:rPr>
              <a:t>communication links</a:t>
            </a:r>
            <a:endParaRPr lang="en-US" altLang="en-US" sz="2000" b="1" dirty="0" smtClean="0">
              <a:solidFill>
                <a:schemeClr val="tx1"/>
              </a:solidFill>
              <a:latin typeface="+mn-lt"/>
            </a:endParaRPr>
          </a:p>
          <a:p>
            <a:pPr marL="741680" lvl="1" indent="-284480">
              <a:buClr>
                <a:schemeClr val="tx2"/>
              </a:buClr>
            </a:pPr>
            <a:r>
              <a:rPr lang="en-US" altLang="en-US" sz="2000" dirty="0" smtClean="0">
                <a:latin typeface="+mn-lt"/>
                <a:ea typeface="MS PGothic" panose="020B0600070205080204" charset="-128"/>
              </a:rPr>
              <a:t>fiber</a:t>
            </a:r>
            <a:r>
              <a:rPr lang="en-US" altLang="en-US" sz="2000" dirty="0">
                <a:latin typeface="+mn-lt"/>
                <a:ea typeface="MS PGothic" panose="020B0600070205080204" charset="-128"/>
              </a:rPr>
              <a:t>, copper, radio, satellite</a:t>
            </a:r>
            <a:endParaRPr lang="en-US" altLang="en-US" sz="2000" dirty="0">
              <a:latin typeface="+mn-lt"/>
              <a:ea typeface="MS PGothic" panose="020B0600070205080204" charset="-128"/>
            </a:endParaRPr>
          </a:p>
          <a:p>
            <a:pPr marL="741680" lvl="1" indent="-284480">
              <a:buClr>
                <a:schemeClr val="tx2"/>
              </a:buClr>
            </a:pPr>
            <a:r>
              <a:rPr lang="en-US" altLang="en-US" sz="2000" dirty="0" smtClean="0">
                <a:latin typeface="+mn-lt"/>
                <a:ea typeface="MS PGothic" panose="020B0600070205080204" charset="-128"/>
              </a:rPr>
              <a:t>transmission </a:t>
            </a:r>
            <a:r>
              <a:rPr lang="en-US" altLang="en-US" sz="2000" dirty="0">
                <a:latin typeface="+mn-lt"/>
                <a:ea typeface="MS PGothic" panose="020B0600070205080204" charset="-128"/>
              </a:rPr>
              <a:t>rate: </a:t>
            </a:r>
            <a:r>
              <a:rPr lang="en-US" altLang="en-US" sz="2000" b="1" dirty="0" smtClean="0">
                <a:solidFill>
                  <a:schemeClr val="tx1"/>
                </a:solidFill>
                <a:latin typeface="+mn-lt"/>
                <a:ea typeface="MS PGothic" panose="020B0600070205080204" charset="-128"/>
              </a:rPr>
              <a:t>bandwidth</a:t>
            </a:r>
            <a:endParaRPr lang="en-US" sz="2000" b="1" dirty="0">
              <a:solidFill>
                <a:schemeClr val="tx1"/>
              </a:solidFill>
              <a:latin typeface="+mn-lt"/>
            </a:endParaRPr>
          </a:p>
        </p:txBody>
      </p:sp>
      <p:pic>
        <p:nvPicPr>
          <p:cNvPr id="5" name="Picture 4" descr="A route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684" y="5187439"/>
            <a:ext cx="622300" cy="660400"/>
          </a:xfrm>
          <a:prstGeom prst="rect">
            <a:avLst/>
          </a:prstGeom>
        </p:spPr>
      </p:pic>
      <p:sp>
        <p:nvSpPr>
          <p:cNvPr id="80" name="Content Placeholder 79"/>
          <p:cNvSpPr>
            <a:spLocks noGrp="1"/>
          </p:cNvSpPr>
          <p:nvPr>
            <p:ph idx="14"/>
          </p:nvPr>
        </p:nvSpPr>
        <p:spPr>
          <a:xfrm>
            <a:off x="3167743" y="5037161"/>
            <a:ext cx="5457899" cy="1200353"/>
          </a:xfrm>
        </p:spPr>
        <p:txBody>
          <a:bodyPr/>
          <a:lstStyle/>
          <a:p>
            <a:pPr marL="255905" indent="-255905">
              <a:buClr>
                <a:schemeClr val="tx2"/>
              </a:buClr>
              <a:defRPr/>
            </a:pPr>
            <a:r>
              <a:rPr lang="en-US" sz="2000" b="1" dirty="0">
                <a:solidFill>
                  <a:schemeClr val="tx1"/>
                </a:solidFill>
                <a:latin typeface="+mn-lt"/>
                <a:ea typeface="MS PGothic" panose="020B0600070205080204" charset="-128"/>
                <a:cs typeface="MS PGothic" panose="020B0600070205080204" charset="-128"/>
              </a:rPr>
              <a:t>packet switches:</a:t>
            </a:r>
            <a:r>
              <a:rPr lang="en-US" sz="2000" dirty="0">
                <a:solidFill>
                  <a:schemeClr val="tx1"/>
                </a:solidFill>
                <a:latin typeface="+mn-lt"/>
                <a:ea typeface="MS PGothic" panose="020B0600070205080204" charset="-128"/>
                <a:cs typeface="MS PGothic" panose="020B0600070205080204" charset="-128"/>
              </a:rPr>
              <a:t> forward packets (chunks of </a:t>
            </a:r>
            <a:r>
              <a:rPr lang="en-US" sz="2000" dirty="0" smtClean="0">
                <a:solidFill>
                  <a:schemeClr val="tx1"/>
                </a:solidFill>
                <a:latin typeface="+mn-lt"/>
                <a:ea typeface="MS PGothic" panose="020B0600070205080204" charset="-128"/>
                <a:cs typeface="MS PGothic" panose="020B0600070205080204" charset="-128"/>
              </a:rPr>
              <a:t>data)</a:t>
            </a:r>
            <a:endParaRPr lang="en-US" sz="2000" dirty="0" smtClean="0">
              <a:solidFill>
                <a:schemeClr val="tx1"/>
              </a:solidFill>
              <a:latin typeface="+mn-lt"/>
              <a:ea typeface="MS PGothic" panose="020B0600070205080204" charset="-128"/>
              <a:cs typeface="MS PGothic" panose="020B0600070205080204" charset="-128"/>
            </a:endParaRPr>
          </a:p>
          <a:p>
            <a:pPr marL="741680" lvl="1" indent="-284480">
              <a:buClr>
                <a:schemeClr val="tx2"/>
              </a:buClr>
              <a:defRPr/>
            </a:pPr>
            <a:r>
              <a:rPr lang="en-US" sz="2000" b="1" dirty="0" smtClean="0">
                <a:solidFill>
                  <a:srgbClr val="FF0000"/>
                </a:solidFill>
                <a:latin typeface="+mn-lt"/>
                <a:ea typeface="MS PGothic" panose="020B0600070205080204" charset="-128"/>
                <a:cs typeface="MS PGothic" panose="020B0600070205080204" charset="-128"/>
              </a:rPr>
              <a:t>routers</a:t>
            </a:r>
            <a:r>
              <a:rPr lang="en-US" sz="2000" dirty="0" smtClean="0">
                <a:solidFill>
                  <a:srgbClr val="FF0000"/>
                </a:solidFill>
                <a:latin typeface="+mn-lt"/>
                <a:ea typeface="MS PGothic" panose="020B0600070205080204" charset="-128"/>
                <a:cs typeface="MS PGothic" panose="020B0600070205080204" charset="-128"/>
              </a:rPr>
              <a:t> </a:t>
            </a:r>
            <a:r>
              <a:rPr lang="en-US" sz="2000" dirty="0">
                <a:solidFill>
                  <a:schemeClr val="tx1"/>
                </a:solidFill>
                <a:latin typeface="+mn-lt"/>
                <a:ea typeface="MS PGothic" panose="020B0600070205080204" charset="-128"/>
                <a:cs typeface="MS PGothic" panose="020B0600070205080204" charset="-128"/>
              </a:rPr>
              <a:t>and </a:t>
            </a:r>
            <a:r>
              <a:rPr lang="en-US" sz="2000" b="1" dirty="0">
                <a:solidFill>
                  <a:srgbClr val="FF0000"/>
                </a:solidFill>
                <a:latin typeface="+mn-lt"/>
                <a:ea typeface="MS PGothic" panose="020B0600070205080204" charset="-128"/>
                <a:cs typeface="MS PGothic" panose="020B0600070205080204" charset="-128"/>
              </a:rPr>
              <a:t>switches</a:t>
            </a:r>
            <a:endParaRPr lang="en-US" sz="2000" b="1" dirty="0">
              <a:solidFill>
                <a:srgbClr val="FF0000"/>
              </a:solidFill>
              <a:latin typeface="+mn-lt"/>
              <a:ea typeface="MS PGothic" panose="020B0600070205080204" charset="-128"/>
              <a:cs typeface="MS PGothic" panose="020B0600070205080204" charset="-128"/>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000" dirty="0">
                <a:ea typeface="MS PGothic" panose="020B0600070205080204" charset="-128"/>
              </a:rPr>
              <a:t>Internet Structure: Network of </a:t>
            </a:r>
            <a:r>
              <a:rPr lang="en-US" altLang="en-US" sz="3000" dirty="0" smtClean="0">
                <a:ea typeface="MS PGothic" panose="020B0600070205080204" charset="-128"/>
              </a:rPr>
              <a:t>Networks </a:t>
            </a:r>
            <a:r>
              <a:rPr lang="en-US" altLang="en-US" sz="2000" b="0" dirty="0" smtClean="0">
                <a:ea typeface="MS PGothic" panose="020B0600070205080204" charset="-128"/>
              </a:rPr>
              <a:t>(7 of 10)</a:t>
            </a:r>
            <a:endParaRPr lang="en-US" sz="2000" b="0" dirty="0"/>
          </a:p>
        </p:txBody>
      </p:sp>
      <p:sp>
        <p:nvSpPr>
          <p:cNvPr id="3" name="Text Placeholder 2"/>
          <p:cNvSpPr>
            <a:spLocks noGrp="1"/>
          </p:cNvSpPr>
          <p:nvPr>
            <p:ph type="body" idx="1"/>
          </p:nvPr>
        </p:nvSpPr>
        <p:spPr>
          <a:xfrm>
            <a:off x="457200" y="1600200"/>
            <a:ext cx="8229600" cy="818535"/>
          </a:xfrm>
        </p:spPr>
        <p:txBody>
          <a:bodyPr/>
          <a:lstStyle/>
          <a:p>
            <a:pPr marL="0" indent="0">
              <a:buClr>
                <a:srgbClr val="000099"/>
              </a:buClr>
              <a:buSzPct val="75000"/>
              <a:buNone/>
            </a:pPr>
            <a:r>
              <a:rPr lang="en-US" altLang="en-US" sz="2400" dirty="0">
                <a:latin typeface="+mn-lt"/>
              </a:rPr>
              <a:t>… and regional networks may arise to connect access nets to </a:t>
            </a:r>
            <a:r>
              <a:rPr lang="en-US" altLang="en-US" sz="2400" dirty="0" smtClean="0">
                <a:latin typeface="+mn-lt"/>
              </a:rPr>
              <a:t>I</a:t>
            </a:r>
            <a:r>
              <a:rPr lang="en-US" altLang="en-US" sz="100" dirty="0" smtClean="0">
                <a:latin typeface="+mn-lt"/>
              </a:rPr>
              <a:t> </a:t>
            </a:r>
            <a:r>
              <a:rPr lang="en-US" altLang="en-US" sz="2400" dirty="0" smtClean="0">
                <a:latin typeface="+mn-lt"/>
              </a:rPr>
              <a:t>S</a:t>
            </a:r>
            <a:r>
              <a:rPr lang="en-US" altLang="en-US" sz="100" dirty="0" smtClean="0">
                <a:latin typeface="+mn-lt"/>
              </a:rPr>
              <a:t> </a:t>
            </a:r>
            <a:r>
              <a:rPr lang="en-US" altLang="en-US" sz="2400" dirty="0" smtClean="0">
                <a:latin typeface="+mn-lt"/>
              </a:rPr>
              <a:t>Ps</a:t>
            </a:r>
            <a:endParaRPr lang="en-US" altLang="en-US" sz="2400" dirty="0">
              <a:latin typeface="+mn-lt"/>
            </a:endParaRPr>
          </a:p>
        </p:txBody>
      </p:sp>
      <p:pic>
        <p:nvPicPr>
          <p:cNvPr id="6" name="Picture 5" descr="There are 16 access nets in a circle, arranged in sequences of two and three. Each access net is connected to one of three I S P’s, I S P A, I S P B, and I S P C. Each I S P has interconnected routers. Routers in one I S P are connected to routers in another I S P via an internet exchange point, or I X P. Routers are also connected directly to each other across I S P’s via peering links. Some access nets are connected via a regional net before being connected to an I S P router."/>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488298" y="2706285"/>
            <a:ext cx="6167404" cy="3312820"/>
          </a:xfrm>
          <a:prstGeom prst="rect">
            <a:avLst/>
          </a:prstGeom>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000" dirty="0">
                <a:ea typeface="MS PGothic" panose="020B0600070205080204" charset="-128"/>
              </a:rPr>
              <a:t>Internet Structure: Network of </a:t>
            </a:r>
            <a:r>
              <a:rPr lang="en-US" altLang="en-US" sz="3000" dirty="0" smtClean="0">
                <a:ea typeface="MS PGothic" panose="020B0600070205080204" charset="-128"/>
              </a:rPr>
              <a:t>Networks </a:t>
            </a:r>
            <a:r>
              <a:rPr lang="en-US" altLang="en-US" sz="2000" b="0" dirty="0" smtClean="0">
                <a:ea typeface="MS PGothic" panose="020B0600070205080204" charset="-128"/>
              </a:rPr>
              <a:t>(8 of 10)</a:t>
            </a:r>
            <a:endParaRPr lang="en-US" sz="2000" b="0" dirty="0"/>
          </a:p>
        </p:txBody>
      </p:sp>
      <p:sp>
        <p:nvSpPr>
          <p:cNvPr id="3" name="Text Placeholder 2"/>
          <p:cNvSpPr>
            <a:spLocks noGrp="1"/>
          </p:cNvSpPr>
          <p:nvPr>
            <p:ph type="body" idx="1"/>
          </p:nvPr>
        </p:nvSpPr>
        <p:spPr>
          <a:xfrm>
            <a:off x="620486" y="1600200"/>
            <a:ext cx="8066314" cy="1077686"/>
          </a:xfrm>
        </p:spPr>
        <p:txBody>
          <a:bodyPr/>
          <a:lstStyle/>
          <a:p>
            <a:pPr marL="0" indent="0">
              <a:buClr>
                <a:srgbClr val="000099"/>
              </a:buClr>
              <a:buSzPct val="75000"/>
              <a:buNone/>
            </a:pPr>
            <a:r>
              <a:rPr lang="en-US" altLang="en-US" sz="2000" dirty="0">
                <a:latin typeface="+mn-lt"/>
              </a:rPr>
              <a:t>… and content provider networks </a:t>
            </a:r>
            <a:r>
              <a:rPr lang="en-US" altLang="en-US" sz="2000" dirty="0" smtClean="0">
                <a:latin typeface="+mn-lt"/>
              </a:rPr>
              <a:t>(</a:t>
            </a:r>
            <a:r>
              <a:rPr lang="en-US" altLang="en-US" sz="2000" dirty="0">
                <a:latin typeface="+mn-lt"/>
              </a:rPr>
              <a:t>e.g., Google, </a:t>
            </a:r>
            <a:r>
              <a:rPr lang="en-US" altLang="en-US" sz="2000" dirty="0" smtClean="0">
                <a:latin typeface="+mn-lt"/>
              </a:rPr>
              <a:t>Microsoft, Akamai</a:t>
            </a:r>
            <a:r>
              <a:rPr lang="en-US" altLang="en-US" sz="2000" dirty="0">
                <a:latin typeface="+mn-lt"/>
              </a:rPr>
              <a:t>) may run their own network, to bring services, content close to end </a:t>
            </a:r>
            <a:r>
              <a:rPr lang="en-US" altLang="en-US" sz="2000" dirty="0" smtClean="0">
                <a:latin typeface="+mn-lt"/>
              </a:rPr>
              <a:t>users</a:t>
            </a:r>
            <a:endParaRPr lang="en-US" altLang="en-US" sz="2000" dirty="0">
              <a:latin typeface="+mn-lt"/>
            </a:endParaRPr>
          </a:p>
        </p:txBody>
      </p:sp>
      <p:pic>
        <p:nvPicPr>
          <p:cNvPr id="7" name="Picture 6" descr="There are 16 access nets in a circle, arranged in sequences of two and three. Each access net is connected to one of three I S P’s, I S P A, I S P B, and I S P C. Each I S P has interconnected routers. Routers in one I S P are connected to routers in another I S P via an internet exchange point, or I X P. Routers are also connected directly to each other across I S P’s via peering links. Some access nets are connected via a regional net before being connected to an I S P router. A content provider network spans all three I S P’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69941" y="2965436"/>
            <a:ext cx="6167404" cy="3316859"/>
          </a:xfrm>
          <a:prstGeom prst="rect">
            <a:avLst/>
          </a:prstGeom>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000" dirty="0">
                <a:ea typeface="MS PGothic" panose="020B0600070205080204" charset="-128"/>
              </a:rPr>
              <a:t>Internet Structure: Network of </a:t>
            </a:r>
            <a:r>
              <a:rPr lang="en-US" altLang="en-US" sz="3000" dirty="0" smtClean="0">
                <a:ea typeface="MS PGothic" panose="020B0600070205080204" charset="-128"/>
              </a:rPr>
              <a:t>Networks </a:t>
            </a:r>
            <a:r>
              <a:rPr lang="en-US" altLang="en-US" sz="2000" b="0" dirty="0" smtClean="0">
                <a:ea typeface="MS PGothic" panose="020B0600070205080204" charset="-128"/>
              </a:rPr>
              <a:t>(9 of 10)</a:t>
            </a:r>
            <a:endParaRPr lang="en-US" sz="2000" b="0" dirty="0"/>
          </a:p>
        </p:txBody>
      </p:sp>
      <p:pic>
        <p:nvPicPr>
          <p:cNvPr id="3" name="Picture 2" descr="A network diagram has 4 tiers of connections. The first tier consists of 2 tier 1 I S P’s and google. Tier 2 consists of 3 I X P’s. Tier 3 consists of 2 regional I S P’s. Tier 4 consists of eight access I S P’s. Each access I S P is connected to a tier 1 I S P or Google. For example, access I S P 1 is connected to tier 1 I S P as well as to I X P 1. I X P 1 is connected to Google. Access I S P 6 is connected to regional I S P 2 and to I X P 3. Regional I S P is connected to tier 1 I S P."/>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31612" y="2041120"/>
            <a:ext cx="6880776" cy="3584489"/>
          </a:xfrm>
          <a:prstGeom prst="rect">
            <a:avLst/>
          </a:prstGeom>
        </p:spPr>
      </p:pic>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000" dirty="0">
                <a:ea typeface="MS PGothic" panose="020B0600070205080204" charset="-128"/>
              </a:rPr>
              <a:t>Internet Structure: Network of </a:t>
            </a:r>
            <a:r>
              <a:rPr lang="en-US" altLang="en-US" sz="3000" dirty="0" smtClean="0">
                <a:ea typeface="MS PGothic" panose="020B0600070205080204" charset="-128"/>
              </a:rPr>
              <a:t>Networks </a:t>
            </a:r>
            <a:r>
              <a:rPr lang="en-US" altLang="en-US" sz="2000" b="0" dirty="0" smtClean="0">
                <a:ea typeface="MS PGothic" panose="020B0600070205080204" charset="-128"/>
              </a:rPr>
              <a:t>(10 of 10)</a:t>
            </a:r>
            <a:endParaRPr lang="en-US" sz="2000" b="0" dirty="0"/>
          </a:p>
        </p:txBody>
      </p:sp>
      <mc:AlternateContent xmlns:mc="http://schemas.openxmlformats.org/markup-compatibility/2006">
        <mc:Choice xmlns:a14="http://schemas.microsoft.com/office/drawing/2010/main" Requires="a14">
          <p:sp>
            <p:nvSpPr>
              <p:cNvPr id="3" name="Text Placeholder 2"/>
              <p:cNvSpPr>
                <a:spLocks noGrp="1"/>
              </p:cNvSpPr>
              <p:nvPr>
                <p:ph type="body" idx="1"/>
              </p:nvPr>
            </p:nvSpPr>
            <p:spPr>
              <a:xfrm>
                <a:off x="457200" y="1600200"/>
                <a:ext cx="8229600" cy="4525963"/>
              </a:xfrm>
            </p:spPr>
            <p:txBody>
              <a:bodyPr/>
              <a:lstStyle/>
              <a:p>
                <a:pPr eaLnBrk="1" hangingPunct="1"/>
                <a:r>
                  <a:rPr lang="en-US" altLang="en-US" sz="2400" dirty="0">
                    <a:latin typeface="+mn-lt"/>
                    <a:ea typeface="MS PGothic" panose="020B0600070205080204" charset="-128"/>
                  </a:rPr>
                  <a:t>at center: small </a:t>
                </a:r>
                <a14:m>
                  <m:oMath xmlns:m="http://schemas.openxmlformats.org/officeDocument/2006/math">
                    <m:r>
                      <a:rPr lang="en-US" altLang="en-US" sz="2400" i="1" dirty="0" smtClean="0">
                        <a:latin typeface="Cambria Math" panose="02040503050406030204" pitchFamily="18" charset="0"/>
                        <a:ea typeface="MS PGothic" panose="020B0600070205080204" charset="-128"/>
                      </a:rPr>
                      <m:t>#</m:t>
                    </m:r>
                  </m:oMath>
                </a14:m>
                <a:r>
                  <a:rPr lang="en-US" altLang="en-US" sz="2400" dirty="0">
                    <a:latin typeface="+mn-lt"/>
                    <a:ea typeface="MS PGothic" panose="020B0600070205080204" charset="-128"/>
                  </a:rPr>
                  <a:t> of well-connected large networks</a:t>
                </a:r>
                <a:endParaRPr lang="en-US" altLang="en-US" sz="2400" dirty="0">
                  <a:latin typeface="+mn-lt"/>
                  <a:ea typeface="MS PGothic" panose="020B0600070205080204" charset="-128"/>
                </a:endParaRPr>
              </a:p>
              <a:p>
                <a:pPr marL="741680" lvl="1" indent="-284480" eaLnBrk="1" hangingPunct="1"/>
                <a:r>
                  <a:rPr lang="en-US" altLang="ja-JP" sz="2400" b="1" dirty="0" smtClean="0">
                    <a:solidFill>
                      <a:schemeClr val="tx1"/>
                    </a:solidFill>
                    <a:latin typeface="+mn-lt"/>
                    <a:ea typeface="MS PGothic" panose="020B0600070205080204" charset="-128"/>
                  </a:rPr>
                  <a:t>“tier-1” </a:t>
                </a:r>
                <a:r>
                  <a:rPr lang="en-US" altLang="ja-JP" sz="2400" b="1" dirty="0">
                    <a:solidFill>
                      <a:schemeClr val="tx1"/>
                    </a:solidFill>
                    <a:latin typeface="+mn-lt"/>
                    <a:ea typeface="MS PGothic" panose="020B0600070205080204" charset="-128"/>
                  </a:rPr>
                  <a:t>commercial </a:t>
                </a:r>
                <a:r>
                  <a:rPr lang="en-US" altLang="ja-JP" sz="2400" b="1" dirty="0" smtClean="0">
                    <a:solidFill>
                      <a:schemeClr val="tx1"/>
                    </a:solidFill>
                    <a:latin typeface="+mn-lt"/>
                    <a:ea typeface="MS PGothic" panose="020B0600070205080204" charset="-128"/>
                  </a:rPr>
                  <a:t>I</a:t>
                </a:r>
                <a:r>
                  <a:rPr lang="en-US" altLang="ja-JP" sz="100" b="1" dirty="0" smtClean="0">
                    <a:solidFill>
                      <a:schemeClr val="tx1"/>
                    </a:solidFill>
                    <a:latin typeface="+mn-lt"/>
                    <a:ea typeface="MS PGothic" panose="020B0600070205080204" charset="-128"/>
                  </a:rPr>
                  <a:t> </a:t>
                </a:r>
                <a:r>
                  <a:rPr lang="en-US" altLang="ja-JP" sz="2400" b="1" dirty="0" smtClean="0">
                    <a:solidFill>
                      <a:schemeClr val="tx1"/>
                    </a:solidFill>
                    <a:latin typeface="+mn-lt"/>
                    <a:ea typeface="MS PGothic" panose="020B0600070205080204" charset="-128"/>
                  </a:rPr>
                  <a:t>S</a:t>
                </a:r>
                <a:r>
                  <a:rPr lang="en-US" altLang="ja-JP" sz="100" b="1" dirty="0" smtClean="0">
                    <a:solidFill>
                      <a:schemeClr val="tx1"/>
                    </a:solidFill>
                    <a:latin typeface="+mn-lt"/>
                    <a:ea typeface="MS PGothic" panose="020B0600070205080204" charset="-128"/>
                  </a:rPr>
                  <a:t> </a:t>
                </a:r>
                <a:r>
                  <a:rPr lang="en-US" altLang="ja-JP" sz="2400" b="1" dirty="0" smtClean="0">
                    <a:solidFill>
                      <a:schemeClr val="tx1"/>
                    </a:solidFill>
                    <a:latin typeface="+mn-lt"/>
                    <a:ea typeface="MS PGothic" panose="020B0600070205080204" charset="-128"/>
                  </a:rPr>
                  <a:t>Ps</a:t>
                </a:r>
                <a:r>
                  <a:rPr lang="en-US" altLang="ja-JP" sz="2400" dirty="0" smtClean="0">
                    <a:solidFill>
                      <a:srgbClr val="FF0000"/>
                    </a:solidFill>
                    <a:latin typeface="+mn-lt"/>
                    <a:ea typeface="MS PGothic" panose="020B0600070205080204" charset="-128"/>
                  </a:rPr>
                  <a:t> </a:t>
                </a:r>
                <a:r>
                  <a:rPr lang="en-US" altLang="ja-JP" sz="2400" dirty="0">
                    <a:latin typeface="+mn-lt"/>
                    <a:ea typeface="MS PGothic" panose="020B0600070205080204" charset="-128"/>
                  </a:rPr>
                  <a:t>(e.g., Level 3, Sprint, </a:t>
                </a:r>
                <a:r>
                  <a:rPr lang="en-US" altLang="ja-JP" sz="2400" dirty="0" smtClean="0">
                    <a:latin typeface="+mn-lt"/>
                    <a:ea typeface="MS PGothic" panose="020B0600070205080204" charset="-128"/>
                  </a:rPr>
                  <a:t>A</a:t>
                </a:r>
                <a:r>
                  <a:rPr lang="en-US" altLang="ja-JP" sz="100" dirty="0" smtClean="0">
                    <a:latin typeface="+mn-lt"/>
                    <a:ea typeface="MS PGothic" panose="020B0600070205080204" charset="-128"/>
                  </a:rPr>
                  <a:t> </a:t>
                </a:r>
                <a:r>
                  <a:rPr lang="en-US" altLang="ja-JP" sz="2400" dirty="0" smtClean="0">
                    <a:latin typeface="+mn-lt"/>
                    <a:ea typeface="MS PGothic" panose="020B0600070205080204" charset="-128"/>
                  </a:rPr>
                  <a:t>T&amp;T</a:t>
                </a:r>
                <a:r>
                  <a:rPr lang="en-US" altLang="ja-JP" sz="2400" dirty="0">
                    <a:latin typeface="+mn-lt"/>
                    <a:ea typeface="MS PGothic" panose="020B0600070205080204" charset="-128"/>
                  </a:rPr>
                  <a:t>, </a:t>
                </a:r>
                <a:r>
                  <a:rPr lang="en-US" altLang="ja-JP" sz="2400" dirty="0" smtClean="0">
                    <a:latin typeface="+mn-lt"/>
                    <a:ea typeface="MS PGothic" panose="020B0600070205080204" charset="-128"/>
                  </a:rPr>
                  <a:t>N</a:t>
                </a:r>
                <a:r>
                  <a:rPr lang="en-US" altLang="ja-JP" sz="100" dirty="0" smtClean="0">
                    <a:latin typeface="+mn-lt"/>
                    <a:ea typeface="MS PGothic" panose="020B0600070205080204" charset="-128"/>
                  </a:rPr>
                  <a:t>  </a:t>
                </a:r>
                <a:r>
                  <a:rPr lang="en-US" altLang="ja-JP" sz="2400" dirty="0" smtClean="0">
                    <a:latin typeface="+mn-lt"/>
                    <a:ea typeface="MS PGothic" panose="020B0600070205080204" charset="-128"/>
                  </a:rPr>
                  <a:t>T</a:t>
                </a:r>
                <a:r>
                  <a:rPr lang="en-US" altLang="ja-JP" sz="100" dirty="0" smtClean="0">
                    <a:latin typeface="+mn-lt"/>
                    <a:ea typeface="MS PGothic" panose="020B0600070205080204" charset="-128"/>
                  </a:rPr>
                  <a:t> </a:t>
                </a:r>
                <a:r>
                  <a:rPr lang="en-US" altLang="ja-JP" sz="2400" dirty="0" smtClean="0">
                    <a:latin typeface="+mn-lt"/>
                    <a:ea typeface="MS PGothic" panose="020B0600070205080204" charset="-128"/>
                  </a:rPr>
                  <a:t>T</a:t>
                </a:r>
                <a:r>
                  <a:rPr lang="en-US" altLang="ja-JP" sz="2400" dirty="0">
                    <a:latin typeface="+mn-lt"/>
                    <a:ea typeface="MS PGothic" panose="020B0600070205080204" charset="-128"/>
                  </a:rPr>
                  <a:t>), national &amp; international coverage</a:t>
                </a:r>
                <a:endParaRPr lang="en-US" altLang="ja-JP" sz="2400" dirty="0">
                  <a:latin typeface="+mn-lt"/>
                  <a:ea typeface="MS PGothic" panose="020B0600070205080204" charset="-128"/>
                </a:endParaRPr>
              </a:p>
              <a:p>
                <a:pPr marL="741680" lvl="1" indent="-284480" eaLnBrk="1" hangingPunct="1"/>
                <a:r>
                  <a:rPr lang="en-US" altLang="en-US" sz="2400" b="1" dirty="0">
                    <a:solidFill>
                      <a:schemeClr val="tx1"/>
                    </a:solidFill>
                    <a:latin typeface="+mn-lt"/>
                    <a:ea typeface="Arial" panose="020B0604020202020204" pitchFamily="34" charset="0"/>
                  </a:rPr>
                  <a:t>content provider </a:t>
                </a:r>
                <a:r>
                  <a:rPr lang="en-US" altLang="en-US" sz="2400" b="1" dirty="0" smtClean="0">
                    <a:solidFill>
                      <a:schemeClr val="tx1"/>
                    </a:solidFill>
                    <a:latin typeface="+mn-lt"/>
                    <a:ea typeface="Arial" panose="020B0604020202020204" pitchFamily="34" charset="0"/>
                  </a:rPr>
                  <a:t>network</a:t>
                </a:r>
                <a:r>
                  <a:rPr lang="en-US" altLang="en-US" sz="2400" dirty="0">
                    <a:solidFill>
                      <a:srgbClr val="CC0000"/>
                    </a:solidFill>
                    <a:latin typeface="+mn-lt"/>
                    <a:ea typeface="Arial" panose="020B0604020202020204" pitchFamily="34" charset="0"/>
                  </a:rPr>
                  <a:t> </a:t>
                </a:r>
                <a:r>
                  <a:rPr lang="en-US" altLang="en-US" sz="2400" dirty="0" smtClean="0">
                    <a:latin typeface="+mn-lt"/>
                    <a:ea typeface="Arial" panose="020B0604020202020204" pitchFamily="34" charset="0"/>
                  </a:rPr>
                  <a:t>(e.g</a:t>
                </a:r>
                <a:r>
                  <a:rPr lang="en-US" altLang="en-US" sz="2400" dirty="0">
                    <a:latin typeface="+mn-lt"/>
                    <a:ea typeface="Arial" panose="020B0604020202020204" pitchFamily="34" charset="0"/>
                  </a:rPr>
                  <a:t>., Google): private network that connects it data centers to Internet, often bypassing tier-1, regional </a:t>
                </a:r>
                <a:r>
                  <a:rPr lang="en-US" altLang="en-US" sz="2400" dirty="0" smtClean="0">
                    <a:latin typeface="+mn-lt"/>
                    <a:ea typeface="Arial" panose="020B0604020202020204" pitchFamily="34" charset="0"/>
                  </a:rPr>
                  <a:t>I</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S</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Ps</a:t>
                </a:r>
                <a:endParaRPr lang="en-US" altLang="en-US" sz="2400" dirty="0">
                  <a:latin typeface="+mn-lt"/>
                </a:endParaRPr>
              </a:p>
            </p:txBody>
          </p:sp>
        </mc:Choice>
        <mc:Fallback>
          <p:sp>
            <p:nvSpPr>
              <p:cNvPr id="3" name="Text Placeholder 2"/>
              <p:cNvSpPr>
                <a:spLocks noRot="1" noChangeAspect="1" noMove="1" noResize="1" noEditPoints="1" noAdjustHandles="1" noChangeArrowheads="1" noChangeShapeType="1" noTextEdit="1"/>
              </p:cNvSpPr>
              <p:nvPr>
                <p:ph type="body" idx="1"/>
              </p:nvPr>
            </p:nvSpPr>
            <p:spPr>
              <a:xfrm>
                <a:off x="457200" y="1600200"/>
                <a:ext cx="8229600" cy="4525963"/>
              </a:xfrm>
              <a:blipFill rotWithShape="1">
                <a:blip r:embed="rId1"/>
                <a:stretch>
                  <a:fillRect b="7"/>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altLang="en-US" dirty="0" smtClean="0">
                <a:ea typeface="MS PGothic" panose="020B0600070205080204" charset="-128"/>
              </a:rPr>
              <a:t>Tier-I I</a:t>
            </a:r>
            <a:r>
              <a:rPr lang="en-US" altLang="en-US" sz="100" dirty="0" smtClean="0">
                <a:ea typeface="MS PGothic" panose="020B0600070205080204" charset="-128"/>
              </a:rPr>
              <a:t> </a:t>
            </a:r>
            <a:r>
              <a:rPr lang="en-US" altLang="en-US" dirty="0" smtClean="0">
                <a:ea typeface="MS PGothic" panose="020B0600070205080204" charset="-128"/>
              </a:rPr>
              <a:t>S</a:t>
            </a:r>
            <a:r>
              <a:rPr lang="en-US" altLang="en-US" sz="100" dirty="0" smtClean="0">
                <a:ea typeface="MS PGothic" panose="020B0600070205080204" charset="-128"/>
              </a:rPr>
              <a:t> </a:t>
            </a:r>
            <a:r>
              <a:rPr lang="en-US" altLang="en-US" dirty="0" smtClean="0">
                <a:ea typeface="MS PGothic" panose="020B0600070205080204" charset="-128"/>
              </a:rPr>
              <a:t>P</a:t>
            </a:r>
            <a:r>
              <a:rPr lang="en-US" altLang="en-US" dirty="0">
                <a:ea typeface="MS PGothic" panose="020B0600070205080204" charset="-128"/>
              </a:rPr>
              <a:t>: e.g., Sprint</a:t>
            </a:r>
            <a:endParaRPr lang="en-US" b="0" dirty="0"/>
          </a:p>
        </p:txBody>
      </p:sp>
      <p:pic>
        <p:nvPicPr>
          <p:cNvPr id="3" name="Picture 2" descr="A map of the United States has a diagram on top of it. The map has many interconnected dots, making a web. The diagram is of point of presence, or P O P. There are 5 interconnected routers arranged in 2 rows, 2 on top and 3 on bottom. The 2 top routers each have a wire going up, to and from backbone. These 2 routers also have horizontal connections, peering. The two routers are connected to three other routers, which have connections to and from custome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83438" y="1656964"/>
            <a:ext cx="7377124" cy="4196163"/>
          </a:xfrm>
          <a:prstGeom prst="rect">
            <a:avLst/>
          </a:prstGeom>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solidFill>
                  <a:schemeClr val="tx2"/>
                </a:solidFill>
                <a:ea typeface="MS PGothic" panose="020B0600070205080204" charset="-128"/>
              </a:rPr>
              <a:t>Learning Objectives </a:t>
            </a:r>
            <a:r>
              <a:rPr lang="en-US" altLang="en-US" sz="2000" b="0" dirty="0" smtClean="0">
                <a:solidFill>
                  <a:schemeClr val="tx2"/>
                </a:solidFill>
                <a:ea typeface="MS PGothic" panose="020B0600070205080204" charset="-128"/>
              </a:rPr>
              <a:t>(4 of 7)</a:t>
            </a:r>
            <a:endParaRPr lang="en-US" sz="2000" b="0" dirty="0">
              <a:solidFill>
                <a:schemeClr val="tx2"/>
              </a:solidFill>
            </a:endParaRPr>
          </a:p>
        </p:txBody>
      </p:sp>
      <p:sp>
        <p:nvSpPr>
          <p:cNvPr id="3" name="Text Placeholder 2"/>
          <p:cNvSpPr>
            <a:spLocks noGrp="1"/>
          </p:cNvSpPr>
          <p:nvPr>
            <p:ph idx="1"/>
          </p:nvPr>
        </p:nvSpPr>
        <p:spPr/>
        <p:txBody>
          <a:bodyPr/>
          <a:lstStyle/>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1.1</a:t>
            </a:r>
            <a:r>
              <a:rPr lang="en-US" altLang="en-US" sz="2400" dirty="0">
                <a:solidFill>
                  <a:schemeClr val="tx1"/>
                </a:solidFill>
                <a:latin typeface="+mn-lt"/>
                <a:ea typeface="Arial" panose="020B0604020202020204" pitchFamily="34" charset="0"/>
              </a:rPr>
              <a:t> what is the Internet?</a:t>
            </a:r>
            <a:endParaRPr lang="en-US" altLang="en-US" sz="2400" dirty="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1.2</a:t>
            </a:r>
            <a:r>
              <a:rPr lang="en-US" altLang="en-US" sz="2400" dirty="0">
                <a:latin typeface="+mn-lt"/>
                <a:ea typeface="Arial" panose="020B0604020202020204" pitchFamily="34" charset="0"/>
              </a:rPr>
              <a:t> network </a:t>
            </a:r>
            <a:r>
              <a:rPr lang="en-US" altLang="en-US" sz="2400" dirty="0" smtClean="0">
                <a:latin typeface="+mn-lt"/>
                <a:ea typeface="Arial" panose="020B0604020202020204" pitchFamily="34" charset="0"/>
              </a:rPr>
              <a:t>edge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latin typeface="+mn-lt"/>
                <a:ea typeface="Arial" panose="020B0604020202020204" pitchFamily="34" charset="0"/>
              </a:rPr>
              <a:t>end systems, access networks, links</a:t>
            </a:r>
            <a:endParaRPr lang="en-US" altLang="en-US" sz="2400" dirty="0" smtClean="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1.3</a:t>
            </a:r>
            <a:r>
              <a:rPr lang="en-US" altLang="en-US" sz="2400" dirty="0" smtClean="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network </a:t>
            </a:r>
            <a:r>
              <a:rPr lang="en-US" altLang="en-US" sz="2400" dirty="0" smtClean="0">
                <a:latin typeface="+mn-lt"/>
                <a:ea typeface="Arial" panose="020B0604020202020204" pitchFamily="34" charset="0"/>
              </a:rPr>
              <a:t>core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solidFill>
                  <a:schemeClr val="tx1"/>
                </a:solidFill>
                <a:latin typeface="+mn-lt"/>
                <a:ea typeface="Arial" panose="020B0604020202020204" pitchFamily="34" charset="0"/>
              </a:rPr>
              <a:t>packet switching, circuit switching, network structure</a:t>
            </a:r>
            <a:endParaRPr lang="en-US" altLang="en-US" sz="2400" dirty="0" smtClean="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1.4</a:t>
            </a:r>
            <a:r>
              <a:rPr lang="en-US" altLang="en-US" sz="2400" dirty="0" smtClean="0">
                <a:solidFill>
                  <a:srgbClr val="000099"/>
                </a:solidFill>
                <a:latin typeface="+mn-lt"/>
                <a:ea typeface="Arial" panose="020B0604020202020204" pitchFamily="34" charset="0"/>
              </a:rPr>
              <a:t> </a:t>
            </a:r>
            <a:r>
              <a:rPr lang="en-US" altLang="en-US" sz="2400" b="1" dirty="0">
                <a:latin typeface="+mn-lt"/>
                <a:ea typeface="Arial" panose="020B0604020202020204" pitchFamily="34" charset="0"/>
              </a:rPr>
              <a:t>delay, loss, throughput in networks</a:t>
            </a:r>
            <a:endParaRPr lang="en-US" altLang="en-US" sz="2400" b="1"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1.5</a:t>
            </a:r>
            <a:r>
              <a:rPr lang="en-US" altLang="en-US" sz="2400" dirty="0">
                <a:latin typeface="+mn-lt"/>
                <a:ea typeface="Arial" panose="020B0604020202020204" pitchFamily="34" charset="0"/>
              </a:rPr>
              <a:t> protocol layers, service models</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1.6</a:t>
            </a:r>
            <a:r>
              <a:rPr lang="en-US" altLang="en-US" sz="2400" dirty="0">
                <a:latin typeface="+mn-lt"/>
                <a:ea typeface="Arial" panose="020B0604020202020204" pitchFamily="34" charset="0"/>
              </a:rPr>
              <a:t> networks under attack: security</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1.7</a:t>
            </a:r>
            <a:r>
              <a:rPr lang="en-US" altLang="en-US" sz="2400" dirty="0">
                <a:latin typeface="+mn-lt"/>
                <a:ea typeface="Arial" panose="020B0604020202020204" pitchFamily="34" charset="0"/>
              </a:rPr>
              <a:t> </a:t>
            </a:r>
            <a:r>
              <a:rPr lang="en-US" altLang="en-US" sz="2400" dirty="0" smtClean="0">
                <a:latin typeface="+mn-lt"/>
                <a:ea typeface="Arial" panose="020B0604020202020204" pitchFamily="34" charset="0"/>
              </a:rPr>
              <a:t>history</a:t>
            </a:r>
            <a:endParaRPr lang="en-US" sz="24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How Do Loss and Delay Occur?</a:t>
            </a:r>
            <a:endParaRPr lang="en-US" dirty="0"/>
          </a:p>
        </p:txBody>
      </p:sp>
      <p:sp>
        <p:nvSpPr>
          <p:cNvPr id="5" name="Text Placeholder 4"/>
          <p:cNvSpPr>
            <a:spLocks noGrp="1"/>
          </p:cNvSpPr>
          <p:nvPr>
            <p:ph type="body" idx="1"/>
          </p:nvPr>
        </p:nvSpPr>
        <p:spPr>
          <a:xfrm>
            <a:off x="457200" y="1600201"/>
            <a:ext cx="8229600" cy="1975756"/>
          </a:xfrm>
        </p:spPr>
        <p:txBody>
          <a:bodyPr/>
          <a:lstStyle/>
          <a:p>
            <a:pPr marL="0" indent="0" eaLnBrk="1" hangingPunct="1">
              <a:buFont typeface="Wingdings" panose="05000000000000000000" charset="0"/>
              <a:buNone/>
              <a:defRPr/>
            </a:pPr>
            <a:r>
              <a:rPr lang="en-US" sz="2200" dirty="0">
                <a:latin typeface="+mn-lt"/>
              </a:rPr>
              <a:t>packets </a:t>
            </a:r>
            <a:r>
              <a:rPr lang="en-US" sz="2200" b="1" dirty="0">
                <a:latin typeface="+mn-lt"/>
              </a:rPr>
              <a:t>queue</a:t>
            </a:r>
            <a:r>
              <a:rPr lang="en-US" sz="2200" dirty="0">
                <a:latin typeface="+mn-lt"/>
              </a:rPr>
              <a:t> in router buffers </a:t>
            </a:r>
            <a:endParaRPr lang="en-US" sz="2200" dirty="0">
              <a:latin typeface="+mn-lt"/>
            </a:endParaRPr>
          </a:p>
          <a:p>
            <a:pPr>
              <a:defRPr/>
            </a:pPr>
            <a:r>
              <a:rPr lang="en-US" sz="2200" b="1" dirty="0">
                <a:solidFill>
                  <a:schemeClr val="tx1"/>
                </a:solidFill>
                <a:latin typeface="+mn-lt"/>
              </a:rPr>
              <a:t>packet arrival rate to link (temporarily) exceeds output link capacity</a:t>
            </a:r>
            <a:endParaRPr lang="en-US" sz="2200" b="1" dirty="0">
              <a:solidFill>
                <a:schemeClr val="tx1"/>
              </a:solidFill>
              <a:latin typeface="+mn-lt"/>
            </a:endParaRPr>
          </a:p>
          <a:p>
            <a:pPr>
              <a:defRPr/>
            </a:pPr>
            <a:r>
              <a:rPr lang="en-US" sz="2200" dirty="0">
                <a:latin typeface="+mn-lt"/>
              </a:rPr>
              <a:t>packets queue, wait for </a:t>
            </a:r>
            <a:r>
              <a:rPr lang="en-US" sz="2200" dirty="0" smtClean="0">
                <a:latin typeface="+mn-lt"/>
              </a:rPr>
              <a:t>turn</a:t>
            </a:r>
            <a:endParaRPr lang="en-US" sz="2200" dirty="0">
              <a:latin typeface="+mn-lt"/>
            </a:endParaRPr>
          </a:p>
        </p:txBody>
      </p:sp>
      <p:pic>
        <p:nvPicPr>
          <p:cNvPr id="7" name="Picture 6" descr="A diagram of 2 routers and a packet queue. 1 router is wired to 2 P Cs, A and B, and another router. P C A has a green packet, P C B has a yellow packet. The router has a line of packets. The packet closest to the connected router is the packet being transmitted, delay. The packets behind the transmitted packet are the packets queuing. Empty packets behind the queuing packets are free, available, buffers. Arriving packets dropped, loss, if no free buffe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63915" y="3863508"/>
            <a:ext cx="5216169" cy="2443609"/>
          </a:xfrm>
          <a:prstGeom prst="rect">
            <a:avLst/>
          </a:prstGeom>
        </p:spPr>
      </p:pic>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 Sources of Packet </a:t>
            </a:r>
            <a:r>
              <a:rPr lang="en-US" dirty="0" smtClean="0"/>
              <a:t>Delay </a:t>
            </a:r>
            <a:r>
              <a:rPr lang="en-US" sz="2000" b="0" dirty="0" smtClean="0"/>
              <a:t>(1 of 4)</a:t>
            </a:r>
            <a:endParaRPr lang="en-US" sz="2000" b="0" dirty="0"/>
          </a:p>
        </p:txBody>
      </p:sp>
      <p:pic>
        <p:nvPicPr>
          <p:cNvPr id="5" name="Picture 4" descr="A diagram of 2 routers and packets. There are 2 P Cs wired to a router, P C A and P C B. P C A has a green packet, P C B has a yellow packet. Nodal processing happens to the packets in the router. After nodal processing, packets queue for transmission. After transmission, the packet is transferred from one router to another during propagation."/>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99745" y="1699355"/>
            <a:ext cx="8144510" cy="2849880"/>
          </a:xfrm>
          <a:prstGeom prst="rect">
            <a:avLst/>
          </a:prstGeom>
        </p:spPr>
      </p:pic>
      <p:graphicFrame>
        <p:nvGraphicFramePr>
          <p:cNvPr id="4" name="Object 3" descr="d nodal = d proc + d queue + d trans + d prop."/>
          <p:cNvGraphicFramePr>
            <a:graphicFrameLocks noChangeAspect="1"/>
          </p:cNvGraphicFramePr>
          <p:nvPr/>
        </p:nvGraphicFramePr>
        <p:xfrm>
          <a:off x="1882029" y="5286053"/>
          <a:ext cx="5378354" cy="530870"/>
        </p:xfrm>
        <a:graphic>
          <a:graphicData uri="http://schemas.openxmlformats.org/presentationml/2006/ole">
            <mc:AlternateContent xmlns:mc="http://schemas.openxmlformats.org/markup-compatibility/2006">
              <mc:Choice xmlns:v="urn:schemas-microsoft-com:vml" Requires="v">
                <p:oleObj spid="_x0000_s5752" name="Equation" r:id="rId2" imgW="46329600" imgH="4572000" progId="Equation.DSMT4">
                  <p:embed/>
                </p:oleObj>
              </mc:Choice>
              <mc:Fallback>
                <p:oleObj name="Equation" r:id="rId2" imgW="46329600" imgH="4572000" progId="Equation.DSMT4">
                  <p:embed/>
                  <p:pic>
                    <p:nvPicPr>
                      <p:cNvPr id="0" name="图片 5751"/>
                      <p:cNvPicPr/>
                      <p:nvPr/>
                    </p:nvPicPr>
                    <p:blipFill>
                      <a:blip r:embed="rId3"/>
                      <a:stretch>
                        <a:fillRect/>
                      </a:stretch>
                    </p:blipFill>
                    <p:spPr>
                      <a:xfrm>
                        <a:off x="1882029" y="5286053"/>
                        <a:ext cx="5378354" cy="530870"/>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 Sources of Packet </a:t>
            </a:r>
            <a:r>
              <a:rPr lang="en-US" dirty="0" smtClean="0"/>
              <a:t>Delay </a:t>
            </a:r>
            <a:r>
              <a:rPr lang="en-US" sz="2000" b="0" dirty="0" smtClean="0"/>
              <a:t>(2 of 4)</a:t>
            </a:r>
            <a:endParaRPr lang="en-US" sz="2000" b="0" dirty="0"/>
          </a:p>
        </p:txBody>
      </p:sp>
      <p:sp>
        <p:nvSpPr>
          <p:cNvPr id="3" name="Text Placeholder 2"/>
          <p:cNvSpPr>
            <a:spLocks noGrp="1"/>
          </p:cNvSpPr>
          <p:nvPr>
            <p:ph idx="1"/>
          </p:nvPr>
        </p:nvSpPr>
        <p:spPr>
          <a:xfrm>
            <a:off x="457200" y="1600200"/>
            <a:ext cx="3755571" cy="4294414"/>
          </a:xfrm>
        </p:spPr>
        <p:txBody>
          <a:bodyPr/>
          <a:lstStyle/>
          <a:p>
            <a:pPr marL="0" indent="0" eaLnBrk="1" hangingPunct="1">
              <a:buFont typeface="Wingdings" panose="05000000000000000000" charset="0"/>
              <a:buNone/>
              <a:defRPr/>
            </a:pPr>
            <a:r>
              <a:rPr lang="en-US" sz="2400" b="1" i="1" dirty="0">
                <a:solidFill>
                  <a:schemeClr val="tx1"/>
                </a:solidFill>
                <a:latin typeface="+mn-lt"/>
              </a:rPr>
              <a:t>d</a:t>
            </a:r>
            <a:r>
              <a:rPr lang="en-US" sz="2400" b="1" baseline="-25000" dirty="0">
                <a:solidFill>
                  <a:schemeClr val="tx1"/>
                </a:solidFill>
                <a:latin typeface="+mn-lt"/>
              </a:rPr>
              <a:t>proc</a:t>
            </a:r>
            <a:r>
              <a:rPr lang="en-US" sz="2400" b="1" dirty="0">
                <a:solidFill>
                  <a:schemeClr val="tx1"/>
                </a:solidFill>
                <a:latin typeface="+mn-lt"/>
              </a:rPr>
              <a:t>: nodal processing</a:t>
            </a:r>
            <a:endParaRPr lang="en-US" sz="2400" b="1" dirty="0">
              <a:solidFill>
                <a:schemeClr val="tx1"/>
              </a:solidFill>
              <a:latin typeface="+mn-lt"/>
            </a:endParaRPr>
          </a:p>
          <a:p>
            <a:pPr indent="-255905">
              <a:buSzTx/>
              <a:defRPr/>
            </a:pPr>
            <a:r>
              <a:rPr lang="en-US" sz="2400" dirty="0">
                <a:latin typeface="+mn-lt"/>
              </a:rPr>
              <a:t>check bit errors</a:t>
            </a:r>
            <a:endParaRPr lang="en-US" sz="2400" dirty="0">
              <a:latin typeface="+mn-lt"/>
            </a:endParaRPr>
          </a:p>
          <a:p>
            <a:pPr indent="-255905">
              <a:buSzTx/>
              <a:defRPr/>
            </a:pPr>
            <a:r>
              <a:rPr lang="en-US" sz="2400" dirty="0">
                <a:latin typeface="+mn-lt"/>
              </a:rPr>
              <a:t>determine output link</a:t>
            </a:r>
            <a:endParaRPr lang="en-US" sz="2400" dirty="0">
              <a:latin typeface="+mn-lt"/>
            </a:endParaRPr>
          </a:p>
          <a:p>
            <a:pPr indent="-255905">
              <a:buSzTx/>
              <a:defRPr/>
            </a:pPr>
            <a:r>
              <a:rPr lang="en-US" sz="2400" dirty="0">
                <a:latin typeface="+mn-lt"/>
              </a:rPr>
              <a:t>typically &lt; </a:t>
            </a:r>
            <a:r>
              <a:rPr lang="en-US" sz="2400" dirty="0" smtClean="0">
                <a:latin typeface="+mn-lt"/>
              </a:rPr>
              <a:t>m</a:t>
            </a:r>
            <a:r>
              <a:rPr lang="en-US" sz="100" dirty="0" smtClean="0">
                <a:solidFill>
                  <a:schemeClr val="bg1"/>
                </a:solidFill>
                <a:latin typeface="+mn-lt"/>
              </a:rPr>
              <a:t>illi</a:t>
            </a:r>
            <a:r>
              <a:rPr lang="en-US" sz="2400" dirty="0" smtClean="0">
                <a:latin typeface="+mn-lt"/>
              </a:rPr>
              <a:t>sec</a:t>
            </a:r>
            <a:endParaRPr lang="en-US" sz="2400" dirty="0" smtClean="0">
              <a:latin typeface="+mn-lt"/>
            </a:endParaRPr>
          </a:p>
        </p:txBody>
      </p:sp>
      <p:sp>
        <p:nvSpPr>
          <p:cNvPr id="4" name="Content Placeholder 3"/>
          <p:cNvSpPr>
            <a:spLocks noGrp="1"/>
          </p:cNvSpPr>
          <p:nvPr>
            <p:ph idx="13"/>
          </p:nvPr>
        </p:nvSpPr>
        <p:spPr>
          <a:xfrm>
            <a:off x="4784271" y="1600200"/>
            <a:ext cx="3902529" cy="4294413"/>
          </a:xfrm>
        </p:spPr>
        <p:txBody>
          <a:bodyPr/>
          <a:lstStyle/>
          <a:p>
            <a:pPr marL="0" indent="0">
              <a:lnSpc>
                <a:spcPct val="85000"/>
              </a:lnSpc>
              <a:buClr>
                <a:srgbClr val="3333CC"/>
              </a:buClr>
              <a:buSzPct val="85000"/>
              <a:buFont typeface="Wingdings" panose="05000000000000000000" charset="0"/>
              <a:buNone/>
              <a:defRPr/>
            </a:pPr>
            <a:r>
              <a:rPr lang="en-US" sz="2400" b="1" i="1" dirty="0" smtClean="0">
                <a:solidFill>
                  <a:schemeClr val="tx1"/>
                </a:solidFill>
                <a:latin typeface="+mn-lt"/>
                <a:ea typeface="MS PGothic" panose="020B0600070205080204" charset="-128"/>
                <a:cs typeface="MS PGothic" panose="020B0600070205080204" charset="-128"/>
              </a:rPr>
              <a:t>d</a:t>
            </a:r>
            <a:r>
              <a:rPr lang="en-US" sz="2400" b="1" baseline="-25000" dirty="0" smtClean="0">
                <a:solidFill>
                  <a:schemeClr val="tx1"/>
                </a:solidFill>
                <a:latin typeface="+mn-lt"/>
                <a:ea typeface="MS PGothic" panose="020B0600070205080204" charset="-128"/>
                <a:cs typeface="MS PGothic" panose="020B0600070205080204" charset="-128"/>
              </a:rPr>
              <a:t>queue</a:t>
            </a:r>
            <a:r>
              <a:rPr lang="en-US" sz="2400" b="1" dirty="0">
                <a:solidFill>
                  <a:schemeClr val="tx1"/>
                </a:solidFill>
                <a:latin typeface="+mn-lt"/>
                <a:ea typeface="MS PGothic" panose="020B0600070205080204" charset="-128"/>
                <a:cs typeface="MS PGothic" panose="020B0600070205080204" charset="-128"/>
              </a:rPr>
              <a:t>: queueing delay</a:t>
            </a:r>
            <a:endParaRPr lang="en-US" sz="2400" b="1" dirty="0">
              <a:solidFill>
                <a:schemeClr val="tx1"/>
              </a:solidFill>
              <a:latin typeface="+mn-lt"/>
              <a:ea typeface="MS PGothic" panose="020B0600070205080204" charset="-128"/>
              <a:cs typeface="MS PGothic" panose="020B0600070205080204" charset="-128"/>
            </a:endParaRPr>
          </a:p>
          <a:p>
            <a:pPr indent="-255905">
              <a:buClr>
                <a:schemeClr val="tx2"/>
              </a:buClr>
              <a:defRPr/>
            </a:pPr>
            <a:r>
              <a:rPr lang="en-US" sz="2400" dirty="0">
                <a:solidFill>
                  <a:srgbClr val="000000"/>
                </a:solidFill>
                <a:latin typeface="+mn-lt"/>
                <a:ea typeface="MS PGothic" panose="020B0600070205080204" charset="-128"/>
                <a:cs typeface="MS PGothic" panose="020B0600070205080204" charset="-128"/>
              </a:rPr>
              <a:t>time waiting at output link for </a:t>
            </a:r>
            <a:r>
              <a:rPr lang="en-US" sz="2400" dirty="0" smtClean="0">
                <a:solidFill>
                  <a:srgbClr val="000000"/>
                </a:solidFill>
                <a:latin typeface="+mn-lt"/>
                <a:ea typeface="MS PGothic" panose="020B0600070205080204" charset="-128"/>
                <a:cs typeface="MS PGothic" panose="020B0600070205080204" charset="-128"/>
              </a:rPr>
              <a:t>transmission</a:t>
            </a:r>
            <a:endParaRPr lang="en-US" sz="2400" dirty="0">
              <a:solidFill>
                <a:srgbClr val="000000"/>
              </a:solidFill>
              <a:latin typeface="+mn-lt"/>
              <a:ea typeface="MS PGothic" panose="020B0600070205080204" charset="-128"/>
              <a:cs typeface="MS PGothic" panose="020B0600070205080204" charset="-128"/>
            </a:endParaRPr>
          </a:p>
          <a:p>
            <a:pPr indent="-255905">
              <a:buClr>
                <a:schemeClr val="tx2"/>
              </a:buClr>
              <a:defRPr/>
            </a:pPr>
            <a:r>
              <a:rPr lang="en-US" sz="2400" dirty="0">
                <a:solidFill>
                  <a:srgbClr val="000000"/>
                </a:solidFill>
                <a:latin typeface="+mn-lt"/>
                <a:ea typeface="MS PGothic" panose="020B0600070205080204" charset="-128"/>
                <a:cs typeface="MS PGothic" panose="020B0600070205080204" charset="-128"/>
              </a:rPr>
              <a:t>depends on congestion level of </a:t>
            </a:r>
            <a:r>
              <a:rPr lang="en-US" sz="2400" dirty="0" smtClean="0">
                <a:solidFill>
                  <a:srgbClr val="000000"/>
                </a:solidFill>
                <a:latin typeface="+mn-lt"/>
                <a:ea typeface="MS PGothic" panose="020B0600070205080204" charset="-128"/>
                <a:cs typeface="MS PGothic" panose="020B0600070205080204" charset="-128"/>
              </a:rPr>
              <a:t>router</a:t>
            </a:r>
            <a:endParaRPr lang="en-US" sz="24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 Sources of Packet </a:t>
            </a:r>
            <a:r>
              <a:rPr lang="en-US" dirty="0" smtClean="0"/>
              <a:t>Delay </a:t>
            </a:r>
            <a:r>
              <a:rPr lang="en-US" sz="2000" b="0" dirty="0" smtClean="0"/>
              <a:t>(3 of 4)</a:t>
            </a:r>
            <a:endParaRPr lang="en-US" sz="2000" b="0" dirty="0"/>
          </a:p>
        </p:txBody>
      </p:sp>
      <p:pic>
        <p:nvPicPr>
          <p:cNvPr id="3" name="Picture 2" descr="A diagram of 2 routers and packets. There are 2 P Cs wired to a router, P C A and P C B. P C A has a green packet, P C B has a yellow packet. Nodal processing happens to the packets in the router. After nodal processing, packets queue for transmission. After transmission, the packet is transferred from one router to another during propagation."/>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69950" y="2010432"/>
            <a:ext cx="7404100" cy="2590800"/>
          </a:xfrm>
          <a:prstGeom prst="rect">
            <a:avLst/>
          </a:prstGeom>
        </p:spPr>
      </p:pic>
      <p:graphicFrame>
        <p:nvGraphicFramePr>
          <p:cNvPr id="4" name="Object 3" descr="d nodal = d proc + d queue + d trans + d prop."/>
          <p:cNvGraphicFramePr>
            <a:graphicFrameLocks noChangeAspect="1"/>
          </p:cNvGraphicFramePr>
          <p:nvPr/>
        </p:nvGraphicFramePr>
        <p:xfrm>
          <a:off x="2012401" y="5299015"/>
          <a:ext cx="5119199" cy="504945"/>
        </p:xfrm>
        <a:graphic>
          <a:graphicData uri="http://schemas.openxmlformats.org/presentationml/2006/ole">
            <mc:AlternateContent xmlns:mc="http://schemas.openxmlformats.org/markup-compatibility/2006">
              <mc:Choice xmlns:v="urn:schemas-microsoft-com:vml" Requires="v">
                <p:oleObj spid="_x0000_s6769" name="Equation" r:id="rId2" imgW="46329600" imgH="4572000" progId="Equation.DSMT4">
                  <p:embed/>
                </p:oleObj>
              </mc:Choice>
              <mc:Fallback>
                <p:oleObj name="Equation" r:id="rId2" imgW="46329600" imgH="4572000" progId="Equation.DSMT4">
                  <p:embed/>
                  <p:pic>
                    <p:nvPicPr>
                      <p:cNvPr id="0" name="Object 3"/>
                      <p:cNvPicPr/>
                      <p:nvPr/>
                    </p:nvPicPr>
                    <p:blipFill>
                      <a:blip r:embed="rId3"/>
                      <a:stretch>
                        <a:fillRect/>
                      </a:stretch>
                    </p:blipFill>
                    <p:spPr>
                      <a:xfrm>
                        <a:off x="2012401" y="5299015"/>
                        <a:ext cx="5119199" cy="504945"/>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ltLang="en-US" sz="3000" dirty="0">
                <a:latin typeface="Times New Roman" panose="02020603050405020304" pitchFamily="18" charset="0"/>
                <a:ea typeface="MS PGothic" panose="020B0600070205080204" charset="-128"/>
                <a:cs typeface="Times New Roman" panose="02020603050405020304" pitchFamily="18" charset="0"/>
              </a:rPr>
              <a:t>What’s the Internet: “Nuts and Bolts” View </a:t>
            </a:r>
            <a:r>
              <a:rPr lang="en-US" altLang="en-US" sz="2000" b="0" dirty="0" smtClean="0">
                <a:latin typeface="Times New Roman" panose="02020603050405020304" pitchFamily="18" charset="0"/>
                <a:ea typeface="MS PGothic" panose="020B0600070205080204" charset="-128"/>
                <a:cs typeface="Times New Roman" panose="02020603050405020304" pitchFamily="18" charset="0"/>
              </a:rPr>
              <a:t>(2 </a:t>
            </a:r>
            <a:r>
              <a:rPr lang="en-US" altLang="en-US" sz="2000" b="0" dirty="0">
                <a:latin typeface="Times New Roman" panose="02020603050405020304" pitchFamily="18" charset="0"/>
                <a:ea typeface="MS PGothic" panose="020B0600070205080204" charset="-128"/>
                <a:cs typeface="Times New Roman" panose="02020603050405020304" pitchFamily="18" charset="0"/>
              </a:rPr>
              <a:t>of 2)</a:t>
            </a:r>
            <a:endParaRPr lang="en-US" sz="2000" dirty="0"/>
          </a:p>
        </p:txBody>
      </p:sp>
      <p:pic>
        <p:nvPicPr>
          <p:cNvPr id="8" name="Picture 7" descr="A diagram of computer networking. There are 5 linked groups. Each group has many devices. 1, mobile network. There is a smart phone, a wireless laptop, a car, a traffic light, and a tower. Each item emits a signal. The tower is wired to a router. This router is wired to the next group. 2, global I S P. There are 4 interconnected routers. The 2 bottom routers are wired to 2 routers, 1 router each, in the next group. 3, regional I S P. There are 3 interconnected routers. One router is linked to the next group. 4, home network. The router is wired to a P C, and a wifi router. A wireless laptop and a refrigerator emit signals. In group 3, regional I S P, another router is wired a router in the next group. 5, institutional network. There are 3 interconnected routers. One router is wired to 4 P C’s and a wifi router. Near the wifi router, there are 2 wireless laptops. The wifi router and laptops emit signals. Another router is connected to two serve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887674" y="1612647"/>
            <a:ext cx="3368651" cy="440740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Four Sources of Packet Delay </a:t>
            </a:r>
            <a:r>
              <a:rPr lang="en-US" sz="2000" b="0" dirty="0"/>
              <a:t>(4 of 4)</a:t>
            </a:r>
            <a:endParaRPr lang="en-US" dirty="0"/>
          </a:p>
        </p:txBody>
      </p:sp>
      <p:sp>
        <p:nvSpPr>
          <p:cNvPr id="9" name="Content Placeholder 8"/>
          <p:cNvSpPr>
            <a:spLocks noGrp="1"/>
          </p:cNvSpPr>
          <p:nvPr>
            <p:ph idx="1"/>
          </p:nvPr>
        </p:nvSpPr>
        <p:spPr>
          <a:xfrm>
            <a:off x="457200" y="1696276"/>
            <a:ext cx="3735744" cy="1235764"/>
          </a:xfrm>
        </p:spPr>
        <p:txBody>
          <a:bodyPr/>
          <a:lstStyle/>
          <a:p>
            <a:pPr marL="342900" indent="-342900" eaLnBrk="1" hangingPunct="1">
              <a:lnSpc>
                <a:spcPct val="85000"/>
              </a:lnSpc>
              <a:spcBef>
                <a:spcPct val="20000"/>
              </a:spcBef>
              <a:buClr>
                <a:srgbClr val="000099"/>
              </a:buClr>
              <a:buSzPct val="65000"/>
              <a:buFont typeface="Wingdings" panose="05000000000000000000" charset="0"/>
              <a:buNone/>
              <a:defRPr/>
            </a:pPr>
            <a:r>
              <a:rPr lang="en-US" sz="1800" b="1" i="1" dirty="0">
                <a:solidFill>
                  <a:schemeClr val="tx1"/>
                </a:solidFill>
                <a:latin typeface="+mn-lt"/>
                <a:ea typeface="MS PGothic" panose="020B0600070205080204" charset="-128"/>
                <a:cs typeface="MS PGothic" panose="020B0600070205080204" charset="-128"/>
              </a:rPr>
              <a:t>d</a:t>
            </a:r>
            <a:r>
              <a:rPr lang="en-US" sz="1800" b="1" baseline="-25000" dirty="0">
                <a:solidFill>
                  <a:schemeClr val="tx1"/>
                </a:solidFill>
                <a:latin typeface="+mn-lt"/>
                <a:ea typeface="MS PGothic" panose="020B0600070205080204" charset="-128"/>
                <a:cs typeface="MS PGothic" panose="020B0600070205080204" charset="-128"/>
              </a:rPr>
              <a:t>trans</a:t>
            </a:r>
            <a:r>
              <a:rPr lang="en-US" sz="1800" b="1" dirty="0">
                <a:solidFill>
                  <a:schemeClr val="tx1"/>
                </a:solidFill>
                <a:latin typeface="+mn-lt"/>
                <a:ea typeface="MS PGothic" panose="020B0600070205080204" charset="-128"/>
                <a:cs typeface="MS PGothic" panose="020B0600070205080204" charset="-128"/>
              </a:rPr>
              <a:t>: transmission delay:</a:t>
            </a:r>
            <a:endParaRPr lang="en-US" sz="1800" b="1" dirty="0">
              <a:solidFill>
                <a:schemeClr val="tx1"/>
              </a:solidFill>
              <a:latin typeface="+mn-lt"/>
              <a:ea typeface="MS PGothic" panose="020B0600070205080204" charset="-128"/>
              <a:cs typeface="MS PGothic" panose="020B0600070205080204" charset="-128"/>
            </a:endParaRPr>
          </a:p>
          <a:p>
            <a:pPr indent="-255905">
              <a:buClr>
                <a:schemeClr val="tx2"/>
              </a:buClr>
              <a:defRPr/>
            </a:pPr>
            <a:r>
              <a:rPr lang="en-US" sz="1800" i="1" dirty="0">
                <a:solidFill>
                  <a:srgbClr val="000000"/>
                </a:solidFill>
                <a:latin typeface="+mn-lt"/>
                <a:ea typeface="MS PGothic" panose="020B0600070205080204" charset="-128"/>
                <a:cs typeface="MS PGothic" panose="020B0600070205080204" charset="-128"/>
              </a:rPr>
              <a:t>L</a:t>
            </a:r>
            <a:r>
              <a:rPr lang="en-US" sz="1800" dirty="0">
                <a:solidFill>
                  <a:srgbClr val="000000"/>
                </a:solidFill>
                <a:latin typeface="+mn-lt"/>
                <a:ea typeface="MS PGothic" panose="020B0600070205080204" charset="-128"/>
                <a:cs typeface="MS PGothic" panose="020B0600070205080204" charset="-128"/>
              </a:rPr>
              <a:t>: packet length (bits) </a:t>
            </a:r>
            <a:endParaRPr lang="en-US" sz="1800" dirty="0">
              <a:solidFill>
                <a:srgbClr val="000000"/>
              </a:solidFill>
              <a:latin typeface="+mn-lt"/>
              <a:ea typeface="MS PGothic" panose="020B0600070205080204" charset="-128"/>
              <a:cs typeface="MS PGothic" panose="020B0600070205080204" charset="-128"/>
            </a:endParaRPr>
          </a:p>
          <a:p>
            <a:pPr indent="-255905">
              <a:buClr>
                <a:schemeClr val="tx2"/>
              </a:buClr>
              <a:defRPr/>
            </a:pPr>
            <a:r>
              <a:rPr lang="en-US" sz="1800" i="1" dirty="0">
                <a:solidFill>
                  <a:srgbClr val="000000"/>
                </a:solidFill>
                <a:latin typeface="+mn-lt"/>
                <a:ea typeface="MS PGothic" panose="020B0600070205080204" charset="-128"/>
                <a:cs typeface="MS PGothic" panose="020B0600070205080204" charset="-128"/>
              </a:rPr>
              <a:t>R</a:t>
            </a:r>
            <a:r>
              <a:rPr lang="en-US" sz="1800" dirty="0">
                <a:solidFill>
                  <a:srgbClr val="000000"/>
                </a:solidFill>
                <a:latin typeface="+mn-lt"/>
                <a:ea typeface="MS PGothic" panose="020B0600070205080204" charset="-128"/>
                <a:cs typeface="MS PGothic" panose="020B0600070205080204" charset="-128"/>
              </a:rPr>
              <a:t>: link </a:t>
            </a:r>
            <a:r>
              <a:rPr lang="en-US" sz="1800" b="1" dirty="0">
                <a:solidFill>
                  <a:srgbClr val="000000"/>
                </a:solidFill>
                <a:latin typeface="+mn-lt"/>
                <a:ea typeface="MS PGothic" panose="020B0600070205080204" charset="-128"/>
                <a:cs typeface="MS PGothic" panose="020B0600070205080204" charset="-128"/>
              </a:rPr>
              <a:t>bandwidth (b</a:t>
            </a:r>
            <a:r>
              <a:rPr lang="en-US" sz="100" b="1" dirty="0">
                <a:solidFill>
                  <a:srgbClr val="000000"/>
                </a:solidFill>
                <a:latin typeface="+mn-lt"/>
                <a:ea typeface="MS PGothic" panose="020B0600070205080204" charset="-128"/>
                <a:cs typeface="MS PGothic" panose="020B0600070205080204" charset="-128"/>
              </a:rPr>
              <a:t> </a:t>
            </a:r>
            <a:r>
              <a:rPr lang="en-US" sz="1800" b="1" dirty="0">
                <a:solidFill>
                  <a:srgbClr val="000000"/>
                </a:solidFill>
                <a:latin typeface="+mn-lt"/>
                <a:ea typeface="MS PGothic" panose="020B0600070205080204" charset="-128"/>
                <a:cs typeface="MS PGothic" panose="020B0600070205080204" charset="-128"/>
              </a:rPr>
              <a:t>p</a:t>
            </a:r>
            <a:r>
              <a:rPr lang="en-US" sz="100" b="1" dirty="0">
                <a:solidFill>
                  <a:srgbClr val="000000"/>
                </a:solidFill>
                <a:latin typeface="+mn-lt"/>
                <a:ea typeface="MS PGothic" panose="020B0600070205080204" charset="-128"/>
                <a:cs typeface="MS PGothic" panose="020B0600070205080204" charset="-128"/>
              </a:rPr>
              <a:t> </a:t>
            </a:r>
            <a:r>
              <a:rPr lang="en-US" sz="1800" b="1" dirty="0">
                <a:solidFill>
                  <a:srgbClr val="000000"/>
                </a:solidFill>
                <a:latin typeface="+mn-lt"/>
                <a:ea typeface="MS PGothic" panose="020B0600070205080204" charset="-128"/>
                <a:cs typeface="MS PGothic" panose="020B0600070205080204" charset="-128"/>
              </a:rPr>
              <a:t>s</a:t>
            </a:r>
            <a:r>
              <a:rPr lang="en-US" sz="1800" b="1" dirty="0" smtClean="0">
                <a:solidFill>
                  <a:srgbClr val="000000"/>
                </a:solidFill>
                <a:latin typeface="+mn-lt"/>
                <a:ea typeface="MS PGothic" panose="020B0600070205080204" charset="-128"/>
                <a:cs typeface="MS PGothic" panose="020B0600070205080204" charset="-128"/>
              </a:rPr>
              <a:t>)</a:t>
            </a:r>
            <a:endParaRPr lang="en-US" sz="1800" b="1" dirty="0">
              <a:solidFill>
                <a:srgbClr val="000000"/>
              </a:solidFill>
              <a:latin typeface="+mn-lt"/>
              <a:ea typeface="MS PGothic" panose="020B0600070205080204" charset="-128"/>
            </a:endParaRPr>
          </a:p>
        </p:txBody>
      </p:sp>
      <p:sp>
        <p:nvSpPr>
          <p:cNvPr id="11" name="Content Placeholder 10"/>
          <p:cNvSpPr>
            <a:spLocks noGrp="1"/>
          </p:cNvSpPr>
          <p:nvPr>
            <p:ph sz="quarter" idx="14"/>
          </p:nvPr>
        </p:nvSpPr>
        <p:spPr>
          <a:xfrm>
            <a:off x="461154" y="3060870"/>
            <a:ext cx="954157" cy="447643"/>
          </a:xfrm>
        </p:spPr>
        <p:txBody>
          <a:bodyPr/>
          <a:lstStyle/>
          <a:p>
            <a:pPr indent="-255905">
              <a:buFont typeface="Arial" panose="020B0604020202020204" pitchFamily="34" charset="0"/>
              <a:buChar char="•"/>
            </a:pPr>
            <a:r>
              <a:rPr lang="en-US" sz="1800" b="1" i="1" dirty="0" smtClean="0">
                <a:solidFill>
                  <a:schemeClr val="tx1"/>
                </a:solidFill>
                <a:latin typeface="+mn-lt"/>
                <a:ea typeface="MS PGothic" panose="020B0600070205080204" charset="-128"/>
                <a:cs typeface="MS PGothic" panose="020B0600070205080204" charset="-128"/>
              </a:rPr>
              <a:t>d</a:t>
            </a:r>
            <a:r>
              <a:rPr lang="en-US" sz="1800" b="1" baseline="-25000" dirty="0" smtClean="0">
                <a:solidFill>
                  <a:schemeClr val="tx1"/>
                </a:solidFill>
                <a:latin typeface="+mn-lt"/>
                <a:ea typeface="MS PGothic" panose="020B0600070205080204" charset="-128"/>
                <a:cs typeface="MS PGothic" panose="020B0600070205080204" charset="-128"/>
              </a:rPr>
              <a:t>trans</a:t>
            </a:r>
            <a:endParaRPr lang="en-US" sz="1800" b="1" dirty="0">
              <a:solidFill>
                <a:schemeClr val="tx1"/>
              </a:solidFill>
              <a:latin typeface="+mn-lt"/>
            </a:endParaRPr>
          </a:p>
        </p:txBody>
      </p:sp>
      <p:graphicFrame>
        <p:nvGraphicFramePr>
          <p:cNvPr id="18" name="Object 17" descr="Equals start fraction L over R end fraction, d trans and d prop are very different."/>
          <p:cNvGraphicFramePr>
            <a:graphicFrameLocks noChangeAspect="1"/>
          </p:cNvGraphicFramePr>
          <p:nvPr/>
        </p:nvGraphicFramePr>
        <p:xfrm>
          <a:off x="1415311" y="3068697"/>
          <a:ext cx="3022553" cy="483896"/>
        </p:xfrm>
        <a:graphic>
          <a:graphicData uri="http://schemas.openxmlformats.org/presentationml/2006/ole">
            <mc:AlternateContent xmlns:mc="http://schemas.openxmlformats.org/markup-compatibility/2006">
              <mc:Choice xmlns:v="urn:schemas-microsoft-com:vml" Requires="v">
                <p:oleObj spid="_x0000_s18566" name="Equation" r:id="rId1" imgW="59131200" imgH="9448800" progId="Equation.DSMT4">
                  <p:embed/>
                </p:oleObj>
              </mc:Choice>
              <mc:Fallback>
                <p:oleObj name="Equation" r:id="rId1" imgW="59131200" imgH="9448800" progId="Equation.DSMT4">
                  <p:embed/>
                  <p:pic>
                    <p:nvPicPr>
                      <p:cNvPr id="0" name="Object 4" descr="Equals start fraction L over R end fraction, d trans and d prop are very different."/>
                      <p:cNvPicPr/>
                      <p:nvPr/>
                    </p:nvPicPr>
                    <p:blipFill>
                      <a:blip r:embed="rId2"/>
                      <a:stretch>
                        <a:fillRect/>
                      </a:stretch>
                    </p:blipFill>
                    <p:spPr>
                      <a:xfrm>
                        <a:off x="1415311" y="3068697"/>
                        <a:ext cx="3022553" cy="483896"/>
                      </a:xfrm>
                      <a:prstGeom prst="rect">
                        <a:avLst/>
                      </a:prstGeom>
                    </p:spPr>
                  </p:pic>
                </p:oleObj>
              </mc:Fallback>
            </mc:AlternateContent>
          </a:graphicData>
        </a:graphic>
      </p:graphicFrame>
      <p:sp>
        <p:nvSpPr>
          <p:cNvPr id="12" name="Content Placeholder 11"/>
          <p:cNvSpPr>
            <a:spLocks noGrp="1"/>
          </p:cNvSpPr>
          <p:nvPr>
            <p:ph sz="quarter" idx="15"/>
          </p:nvPr>
        </p:nvSpPr>
        <p:spPr>
          <a:xfrm>
            <a:off x="496272" y="3615314"/>
            <a:ext cx="3657600" cy="778565"/>
          </a:xfrm>
        </p:spPr>
        <p:txBody>
          <a:bodyPr/>
          <a:lstStyle/>
          <a:p>
            <a:pPr marL="0" indent="0">
              <a:lnSpc>
                <a:spcPct val="85000"/>
              </a:lnSpc>
              <a:spcBef>
                <a:spcPts val="600"/>
              </a:spcBef>
              <a:buClr>
                <a:srgbClr val="000099"/>
              </a:buClr>
              <a:buSzPct val="65000"/>
              <a:buNone/>
              <a:defRPr/>
            </a:pPr>
            <a:r>
              <a:rPr lang="en-US" sz="1800" b="1" i="1" dirty="0">
                <a:solidFill>
                  <a:schemeClr val="tx1"/>
                </a:solidFill>
                <a:latin typeface="+mn-lt"/>
                <a:ea typeface="MS PGothic" panose="020B0600070205080204" charset="-128"/>
                <a:cs typeface="MS PGothic" panose="020B0600070205080204" charset="-128"/>
              </a:rPr>
              <a:t>d</a:t>
            </a:r>
            <a:r>
              <a:rPr lang="en-US" sz="1800" b="1" baseline="-25000" dirty="0">
                <a:solidFill>
                  <a:schemeClr val="tx1"/>
                </a:solidFill>
                <a:latin typeface="+mn-lt"/>
                <a:ea typeface="MS PGothic" panose="020B0600070205080204" charset="-128"/>
                <a:cs typeface="MS PGothic" panose="020B0600070205080204" charset="-128"/>
              </a:rPr>
              <a:t>prop</a:t>
            </a:r>
            <a:r>
              <a:rPr lang="en-US" sz="1800" b="1" dirty="0">
                <a:solidFill>
                  <a:schemeClr val="tx1"/>
                </a:solidFill>
                <a:latin typeface="+mn-lt"/>
                <a:ea typeface="MS PGothic" panose="020B0600070205080204" charset="-128"/>
                <a:cs typeface="MS PGothic" panose="020B0600070205080204" charset="-128"/>
              </a:rPr>
              <a:t>: propagation delay:</a:t>
            </a:r>
            <a:endParaRPr lang="en-US" sz="1800" b="1" dirty="0">
              <a:solidFill>
                <a:schemeClr val="tx1"/>
              </a:solidFill>
              <a:latin typeface="+mn-lt"/>
              <a:ea typeface="MS PGothic" panose="020B0600070205080204" charset="-128"/>
              <a:cs typeface="MS PGothic" panose="020B0600070205080204" charset="-128"/>
            </a:endParaRPr>
          </a:p>
          <a:p>
            <a:pPr marL="255905" indent="-255905">
              <a:buClr>
                <a:schemeClr val="tx2"/>
              </a:buClr>
              <a:defRPr/>
            </a:pPr>
            <a:r>
              <a:rPr lang="en-US" sz="1800" i="1" dirty="0">
                <a:solidFill>
                  <a:schemeClr val="tx1"/>
                </a:solidFill>
                <a:latin typeface="+mn-lt"/>
                <a:ea typeface="MS PGothic" panose="020B0600070205080204" charset="-128"/>
                <a:cs typeface="MS PGothic" panose="020B0600070205080204" charset="-128"/>
              </a:rPr>
              <a:t>d:</a:t>
            </a:r>
            <a:r>
              <a:rPr lang="en-US" sz="1800" dirty="0">
                <a:solidFill>
                  <a:schemeClr val="tx1"/>
                </a:solidFill>
                <a:latin typeface="+mn-lt"/>
                <a:ea typeface="MS PGothic" panose="020B0600070205080204" charset="-128"/>
                <a:cs typeface="MS PGothic" panose="020B0600070205080204" charset="-128"/>
              </a:rPr>
              <a:t> length of physical </a:t>
            </a:r>
            <a:r>
              <a:rPr lang="en-US" sz="1800" dirty="0" smtClean="0">
                <a:solidFill>
                  <a:schemeClr val="tx1"/>
                </a:solidFill>
                <a:latin typeface="+mn-lt"/>
                <a:ea typeface="MS PGothic" panose="020B0600070205080204" charset="-128"/>
                <a:cs typeface="MS PGothic" panose="020B0600070205080204" charset="-128"/>
              </a:rPr>
              <a:t>link</a:t>
            </a:r>
            <a:endParaRPr lang="en-US" sz="1800" dirty="0">
              <a:latin typeface="+mn-lt"/>
            </a:endParaRPr>
          </a:p>
        </p:txBody>
      </p:sp>
      <p:sp>
        <p:nvSpPr>
          <p:cNvPr id="14" name="Content Placeholder 13"/>
          <p:cNvSpPr>
            <a:spLocks noGrp="1"/>
          </p:cNvSpPr>
          <p:nvPr>
            <p:ph sz="quarter" idx="17"/>
          </p:nvPr>
        </p:nvSpPr>
        <p:spPr>
          <a:xfrm>
            <a:off x="496272" y="4519443"/>
            <a:ext cx="2574623" cy="420757"/>
          </a:xfrm>
        </p:spPr>
        <p:txBody>
          <a:bodyPr/>
          <a:lstStyle/>
          <a:p>
            <a:pPr indent="-255905"/>
            <a:r>
              <a:rPr lang="en-US" sz="1800" i="1" dirty="0">
                <a:solidFill>
                  <a:schemeClr val="tx1"/>
                </a:solidFill>
                <a:latin typeface="+mn-lt"/>
                <a:ea typeface="MS PGothic" panose="020B0600070205080204" charset="-128"/>
                <a:cs typeface="MS PGothic" panose="020B0600070205080204" charset="-128"/>
              </a:rPr>
              <a:t>s:</a:t>
            </a:r>
            <a:r>
              <a:rPr lang="en-US" sz="1800" b="1" dirty="0">
                <a:solidFill>
                  <a:schemeClr val="tx1"/>
                </a:solidFill>
                <a:latin typeface="+mn-lt"/>
                <a:ea typeface="MS PGothic" panose="020B0600070205080204" charset="-128"/>
                <a:cs typeface="MS PGothic" panose="020B0600070205080204" charset="-128"/>
              </a:rPr>
              <a:t> </a:t>
            </a:r>
            <a:r>
              <a:rPr lang="en-US" sz="1800" dirty="0">
                <a:solidFill>
                  <a:schemeClr val="tx1"/>
                </a:solidFill>
                <a:latin typeface="+mn-lt"/>
                <a:ea typeface="MS PGothic" panose="020B0600070205080204" charset="-128"/>
                <a:cs typeface="MS PGothic" panose="020B0600070205080204" charset="-128"/>
              </a:rPr>
              <a:t>propagation </a:t>
            </a:r>
            <a:r>
              <a:rPr lang="en-US" sz="1800" dirty="0" smtClean="0">
                <a:solidFill>
                  <a:schemeClr val="tx1"/>
                </a:solidFill>
                <a:latin typeface="+mn-lt"/>
                <a:ea typeface="MS PGothic" panose="020B0600070205080204" charset="-128"/>
                <a:cs typeface="MS PGothic" panose="020B0600070205080204" charset="-128"/>
              </a:rPr>
              <a:t>speed</a:t>
            </a:r>
            <a:endParaRPr lang="en-US" sz="1800" dirty="0">
              <a:solidFill>
                <a:schemeClr val="tx1"/>
              </a:solidFill>
              <a:latin typeface="+mn-lt"/>
              <a:ea typeface="MS PGothic" panose="020B0600070205080204" charset="-128"/>
              <a:cs typeface="MS PGothic" panose="020B0600070205080204" charset="-128"/>
            </a:endParaRPr>
          </a:p>
        </p:txBody>
      </p:sp>
      <p:graphicFrame>
        <p:nvGraphicFramePr>
          <p:cNvPr id="19" name="Object 18" descr="Left parenthesis approximately 2 times 10 to the eighth power meters per second right parenthesis."/>
          <p:cNvGraphicFramePr>
            <a:graphicFrameLocks noChangeAspect="1"/>
          </p:cNvGraphicFramePr>
          <p:nvPr/>
        </p:nvGraphicFramePr>
        <p:xfrm>
          <a:off x="3035791" y="4476244"/>
          <a:ext cx="1272063" cy="527441"/>
        </p:xfrm>
        <a:graphic>
          <a:graphicData uri="http://schemas.openxmlformats.org/presentationml/2006/ole">
            <mc:AlternateContent xmlns:mc="http://schemas.openxmlformats.org/markup-compatibility/2006">
              <mc:Choice xmlns:v="urn:schemas-microsoft-com:vml" Requires="v">
                <p:oleObj spid="_x0000_s18567" name="Equation" r:id="rId3" imgW="24993600" imgH="10363200" progId="Equation.DSMT4">
                  <p:embed/>
                </p:oleObj>
              </mc:Choice>
              <mc:Fallback>
                <p:oleObj name="Equation" r:id="rId3" imgW="24993600" imgH="10363200" progId="Equation.DSMT4">
                  <p:embed/>
                  <p:pic>
                    <p:nvPicPr>
                      <p:cNvPr id="0" name="Object 8" descr="Left parenthesis approximately 2 times 10 to the eighth power meters per second right parenthesis."/>
                      <p:cNvPicPr/>
                      <p:nvPr/>
                    </p:nvPicPr>
                    <p:blipFill>
                      <a:blip r:embed="rId4"/>
                      <a:stretch>
                        <a:fillRect/>
                      </a:stretch>
                    </p:blipFill>
                    <p:spPr>
                      <a:xfrm>
                        <a:off x="3035791" y="4476244"/>
                        <a:ext cx="1272063" cy="527441"/>
                      </a:xfrm>
                      <a:prstGeom prst="rect">
                        <a:avLst/>
                      </a:prstGeom>
                    </p:spPr>
                  </p:pic>
                </p:oleObj>
              </mc:Fallback>
            </mc:AlternateContent>
          </a:graphicData>
        </a:graphic>
      </p:graphicFrame>
      <p:sp>
        <p:nvSpPr>
          <p:cNvPr id="16" name="Content Placeholder 15"/>
          <p:cNvSpPr>
            <a:spLocks noGrp="1"/>
          </p:cNvSpPr>
          <p:nvPr>
            <p:ph idx="19"/>
          </p:nvPr>
        </p:nvSpPr>
        <p:spPr>
          <a:xfrm>
            <a:off x="5421794" y="1767679"/>
            <a:ext cx="944217" cy="427039"/>
          </a:xfrm>
        </p:spPr>
        <p:txBody>
          <a:bodyPr/>
          <a:lstStyle/>
          <a:p>
            <a:pPr indent="-255905"/>
            <a:r>
              <a:rPr lang="en-US" sz="1800" b="1" i="1" dirty="0" smtClean="0">
                <a:solidFill>
                  <a:schemeClr val="tx1"/>
                </a:solidFill>
                <a:latin typeface="+mn-lt"/>
                <a:ea typeface="MS PGothic" panose="020B0600070205080204" charset="-128"/>
                <a:cs typeface="MS PGothic" panose="020B0600070205080204" charset="-128"/>
              </a:rPr>
              <a:t>d</a:t>
            </a:r>
            <a:r>
              <a:rPr lang="en-US" sz="1800" b="1" baseline="-25000" dirty="0" smtClean="0">
                <a:solidFill>
                  <a:schemeClr val="tx1"/>
                </a:solidFill>
                <a:latin typeface="+mn-lt"/>
                <a:ea typeface="MS PGothic" panose="020B0600070205080204" charset="-128"/>
                <a:cs typeface="MS PGothic" panose="020B0600070205080204" charset="-128"/>
              </a:rPr>
              <a:t>prop</a:t>
            </a:r>
            <a:endParaRPr lang="en-US" sz="1800" b="1" dirty="0">
              <a:solidFill>
                <a:schemeClr val="tx1"/>
              </a:solidFill>
              <a:latin typeface="+mn-lt"/>
            </a:endParaRPr>
          </a:p>
        </p:txBody>
      </p:sp>
      <p:graphicFrame>
        <p:nvGraphicFramePr>
          <p:cNvPr id="20" name="Object 19" descr="Equals start fraction d over s end fraction."/>
          <p:cNvGraphicFramePr>
            <a:graphicFrameLocks noChangeAspect="1"/>
          </p:cNvGraphicFramePr>
          <p:nvPr/>
        </p:nvGraphicFramePr>
        <p:xfrm>
          <a:off x="6342276" y="1653504"/>
          <a:ext cx="453748" cy="611567"/>
        </p:xfrm>
        <a:graphic>
          <a:graphicData uri="http://schemas.openxmlformats.org/presentationml/2006/ole">
            <mc:AlternateContent xmlns:mc="http://schemas.openxmlformats.org/markup-compatibility/2006">
              <mc:Choice xmlns:v="urn:schemas-microsoft-com:vml" Requires="v">
                <p:oleObj spid="_x0000_s18568" name="Equation" r:id="rId5" imgW="7010400" imgH="9448800" progId="Equation.DSMT4">
                  <p:embed/>
                </p:oleObj>
              </mc:Choice>
              <mc:Fallback>
                <p:oleObj name="Equation" r:id="rId5" imgW="7010400" imgH="9448800" progId="Equation.DSMT4">
                  <p:embed/>
                  <p:pic>
                    <p:nvPicPr>
                      <p:cNvPr id="0" name="Object 9" descr="Equals start fraction d over s end fraction."/>
                      <p:cNvPicPr/>
                      <p:nvPr/>
                    </p:nvPicPr>
                    <p:blipFill>
                      <a:blip r:embed="rId6"/>
                      <a:stretch>
                        <a:fillRect/>
                      </a:stretch>
                    </p:blipFill>
                    <p:spPr>
                      <a:xfrm>
                        <a:off x="6342276" y="1653504"/>
                        <a:ext cx="453748" cy="611567"/>
                      </a:xfrm>
                      <a:prstGeom prst="rect">
                        <a:avLst/>
                      </a:prstGeom>
                    </p:spPr>
                  </p:pic>
                </p:oleObj>
              </mc:Fallback>
            </mc:AlternateContent>
          </a:graphicData>
        </a:graphic>
      </p:graphicFrame>
      <p:sp>
        <p:nvSpPr>
          <p:cNvPr id="17" name="Content Placeholder 16"/>
          <p:cNvSpPr>
            <a:spLocks noGrp="1"/>
          </p:cNvSpPr>
          <p:nvPr>
            <p:ph idx="20"/>
          </p:nvPr>
        </p:nvSpPr>
        <p:spPr>
          <a:xfrm>
            <a:off x="4798113" y="2486458"/>
            <a:ext cx="3888687" cy="1148824"/>
          </a:xfrm>
        </p:spPr>
        <p:txBody>
          <a:bodyPr/>
          <a:lstStyle/>
          <a:p>
            <a:pPr marL="101600" indent="0">
              <a:buNone/>
            </a:pPr>
            <a:r>
              <a:rPr lang="en-US" altLang="en-US" sz="1800" dirty="0">
                <a:latin typeface="+mn-lt"/>
              </a:rPr>
              <a:t>* Check out the online interactive exercises for more examples: </a:t>
            </a:r>
            <a:r>
              <a:rPr lang="en-US" altLang="en-US" sz="1800" dirty="0">
                <a:latin typeface="+mn-lt"/>
                <a:hlinkClick r:id="rId7" tooltip="http://gaia.cs.umass.edu/kurose_ross/interactive/"/>
              </a:rPr>
              <a:t>http://gaia.cs.umass.edu/kurose_ross/interactive</a:t>
            </a:r>
            <a:r>
              <a:rPr lang="en-US" altLang="en-US" sz="1800" dirty="0" smtClean="0">
                <a:latin typeface="+mn-lt"/>
                <a:hlinkClick r:id="rId7" tooltip="http://gaia.cs.umass.edu/kurose_ross/interactive/"/>
              </a:rPr>
              <a:t>/</a:t>
            </a:r>
            <a:endParaRPr lang="en-US" altLang="en-US" sz="1800" dirty="0">
              <a:latin typeface="+mn-lt"/>
            </a:endParaRPr>
          </a:p>
        </p:txBody>
      </p:sp>
      <p:sp>
        <p:nvSpPr>
          <p:cNvPr id="13" name="Content Placeholder 12"/>
          <p:cNvSpPr>
            <a:spLocks noGrp="1"/>
          </p:cNvSpPr>
          <p:nvPr>
            <p:ph sz="quarter" idx="16"/>
          </p:nvPr>
        </p:nvSpPr>
        <p:spPr>
          <a:xfrm>
            <a:off x="4981583" y="3812639"/>
            <a:ext cx="3731580" cy="927325"/>
          </a:xfrm>
        </p:spPr>
        <p:txBody>
          <a:bodyPr/>
          <a:lstStyle/>
          <a:p>
            <a:pPr marL="101600" indent="0">
              <a:buNone/>
            </a:pPr>
            <a:r>
              <a:rPr lang="en-US" altLang="en-US" sz="1800" dirty="0">
                <a:latin typeface="+mn-lt"/>
              </a:rPr>
              <a:t>* Check out the Java applet for an interactive animation on trans </a:t>
            </a:r>
            <a:r>
              <a:rPr lang="en-US" altLang="en-US" sz="1800" dirty="0" smtClean="0">
                <a:latin typeface="+mn-lt"/>
              </a:rPr>
              <a:t>v</a:t>
            </a:r>
            <a:r>
              <a:rPr lang="en-US" altLang="en-US" sz="100" dirty="0" smtClean="0">
                <a:solidFill>
                  <a:schemeClr val="bg1"/>
                </a:solidFill>
                <a:latin typeface="+mn-lt"/>
              </a:rPr>
              <a:t>ersu</a:t>
            </a:r>
            <a:r>
              <a:rPr lang="en-US" altLang="en-US" sz="1800" dirty="0" smtClean="0">
                <a:latin typeface="+mn-lt"/>
              </a:rPr>
              <a:t>s </a:t>
            </a:r>
            <a:r>
              <a:rPr lang="en-US" altLang="en-US" sz="1800" dirty="0">
                <a:latin typeface="+mn-lt"/>
              </a:rPr>
              <a:t>prop </a:t>
            </a:r>
            <a:r>
              <a:rPr lang="en-US" altLang="en-US" sz="1800" dirty="0" smtClean="0">
                <a:latin typeface="+mn-lt"/>
              </a:rPr>
              <a:t>delay</a:t>
            </a:r>
            <a:endParaRPr lang="en-US" altLang="en-US" sz="18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ltLang="en-US" dirty="0">
                <a:ea typeface="MS PGothic" panose="020B0600070205080204" charset="-128"/>
              </a:rPr>
              <a:t>Caravan </a:t>
            </a:r>
            <a:r>
              <a:rPr lang="en-US" altLang="en-US" dirty="0" smtClean="0">
                <a:ea typeface="MS PGothic" panose="020B0600070205080204" charset="-128"/>
              </a:rPr>
              <a:t>Analogy </a:t>
            </a:r>
            <a:r>
              <a:rPr lang="en-US" altLang="en-US" sz="2000" b="0" dirty="0" smtClean="0">
                <a:ea typeface="MS PGothic" panose="020B0600070205080204" charset="-128"/>
              </a:rPr>
              <a:t>(1 of 3)</a:t>
            </a:r>
            <a:endParaRPr lang="en-US" sz="2000" b="0" dirty="0"/>
          </a:p>
        </p:txBody>
      </p:sp>
      <p:pic>
        <p:nvPicPr>
          <p:cNvPr id="10" name="Picture 9" descr="A ten car caravan approaches a toll booth. 100 kilometers from the toll booth is another toll booth."/>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97345" y="1654439"/>
            <a:ext cx="6951750" cy="1343286"/>
          </a:xfrm>
          <a:prstGeom prst="rect">
            <a:avLst/>
          </a:prstGeom>
        </p:spPr>
      </p:pic>
      <p:sp>
        <p:nvSpPr>
          <p:cNvPr id="9" name="Text Placeholder 8"/>
          <p:cNvSpPr>
            <a:spLocks noGrp="1"/>
          </p:cNvSpPr>
          <p:nvPr>
            <p:ph idx="1"/>
          </p:nvPr>
        </p:nvSpPr>
        <p:spPr>
          <a:xfrm>
            <a:off x="734786" y="3288722"/>
            <a:ext cx="3200400" cy="459668"/>
          </a:xfrm>
        </p:spPr>
        <p:txBody>
          <a:bodyPr/>
          <a:lstStyle/>
          <a:p>
            <a:pPr marL="255905" indent="-255905" eaLnBrk="1" hangingPunct="1"/>
            <a:r>
              <a:rPr lang="en-US" altLang="en-US" sz="2400" dirty="0">
                <a:latin typeface="+mn-lt"/>
                <a:ea typeface="MS PGothic" panose="020B0600070205080204" charset="-128"/>
              </a:rPr>
              <a:t>cars </a:t>
            </a:r>
            <a:r>
              <a:rPr lang="en-US" altLang="ja-JP" sz="2400" dirty="0" smtClean="0">
                <a:latin typeface="+mn-lt"/>
                <a:ea typeface="MS PGothic" panose="020B0600070205080204" charset="-128"/>
              </a:rPr>
              <a:t>“propagate” at</a:t>
            </a:r>
            <a:endParaRPr lang="en-US" altLang="ja-JP" sz="2400" dirty="0">
              <a:latin typeface="+mn-lt"/>
              <a:ea typeface="MS PGothic" panose="020B0600070205080204" charset="-128"/>
            </a:endParaRPr>
          </a:p>
        </p:txBody>
      </p:sp>
      <p:graphicFrame>
        <p:nvGraphicFramePr>
          <p:cNvPr id="13" name="Content Placeholder 12" descr="100 kilometers per hour."/>
          <p:cNvGraphicFramePr>
            <a:graphicFrameLocks noGrp="1" noChangeAspect="1"/>
          </p:cNvGraphicFramePr>
          <p:nvPr>
            <p:ph idx="13"/>
          </p:nvPr>
        </p:nvGraphicFramePr>
        <p:xfrm>
          <a:off x="3794125" y="3209925"/>
          <a:ext cx="1019175" cy="754063"/>
        </p:xfrm>
        <a:graphic>
          <a:graphicData uri="http://schemas.openxmlformats.org/presentationml/2006/ole">
            <mc:AlternateContent xmlns:mc="http://schemas.openxmlformats.org/markup-compatibility/2006">
              <mc:Choice xmlns:v="urn:schemas-microsoft-com:vml" Requires="v">
                <p:oleObj spid="_x0000_s9819" name="Equation" r:id="rId2" imgW="12801600" imgH="9448800" progId="Equation.DSMT4">
                  <p:embed/>
                </p:oleObj>
              </mc:Choice>
              <mc:Fallback>
                <p:oleObj name="Equation" r:id="rId2" imgW="12801600" imgH="9448800" progId="Equation.DSMT4">
                  <p:embed/>
                  <p:pic>
                    <p:nvPicPr>
                      <p:cNvPr id="0" name="图片 9818"/>
                      <p:cNvPicPr/>
                      <p:nvPr/>
                    </p:nvPicPr>
                    <p:blipFill>
                      <a:blip r:embed="rId3"/>
                      <a:stretch>
                        <a:fillRect/>
                      </a:stretch>
                    </p:blipFill>
                    <p:spPr>
                      <a:xfrm>
                        <a:off x="3794125" y="3209925"/>
                        <a:ext cx="1019175" cy="754063"/>
                      </a:xfrm>
                      <a:prstGeom prst="rect">
                        <a:avLst/>
                      </a:prstGeom>
                    </p:spPr>
                  </p:pic>
                </p:oleObj>
              </mc:Fallback>
            </mc:AlternateContent>
          </a:graphicData>
        </a:graphic>
      </p:graphicFrame>
      <p:sp>
        <p:nvSpPr>
          <p:cNvPr id="12" name="Content Placeholder 11"/>
          <p:cNvSpPr>
            <a:spLocks noGrp="1"/>
          </p:cNvSpPr>
          <p:nvPr>
            <p:ph idx="14"/>
          </p:nvPr>
        </p:nvSpPr>
        <p:spPr>
          <a:xfrm>
            <a:off x="734786" y="3899675"/>
            <a:ext cx="7952014" cy="2256196"/>
          </a:xfrm>
        </p:spPr>
        <p:txBody>
          <a:bodyPr/>
          <a:lstStyle/>
          <a:p>
            <a:pPr marL="255905" indent="-255905" eaLnBrk="1" hangingPunct="1"/>
            <a:r>
              <a:rPr lang="en-US" altLang="en-US" sz="2400" dirty="0">
                <a:solidFill>
                  <a:schemeClr val="tx1"/>
                </a:solidFill>
                <a:latin typeface="+mn-lt"/>
                <a:ea typeface="MS PGothic" panose="020B0600070205080204" charset="-128"/>
              </a:rPr>
              <a:t>toll booth takes 12 sec to service car (bit transmission time)</a:t>
            </a:r>
            <a:endParaRPr lang="en-US" altLang="en-US" sz="2400" dirty="0">
              <a:solidFill>
                <a:schemeClr val="tx1"/>
              </a:solidFill>
              <a:latin typeface="+mn-lt"/>
              <a:ea typeface="MS PGothic" panose="020B0600070205080204" charset="-128"/>
            </a:endParaRPr>
          </a:p>
          <a:p>
            <a:pPr marL="255905" indent="-255905" eaLnBrk="1" hangingPunct="1"/>
            <a:r>
              <a:rPr lang="en-US" altLang="en-US" sz="2400" dirty="0">
                <a:solidFill>
                  <a:schemeClr val="tx1"/>
                </a:solidFill>
                <a:latin typeface="+mn-lt"/>
                <a:ea typeface="MS PGothic" panose="020B0600070205080204" charset="-128"/>
              </a:rPr>
              <a:t>car ~ bit; caravan ~ packet</a:t>
            </a:r>
            <a:endParaRPr lang="en-US" altLang="en-US" sz="2400" dirty="0">
              <a:solidFill>
                <a:schemeClr val="tx1"/>
              </a:solidFill>
              <a:latin typeface="+mn-lt"/>
              <a:ea typeface="MS PGothic" panose="020B0600070205080204" charset="-128"/>
            </a:endParaRPr>
          </a:p>
          <a:p>
            <a:pPr marL="255905" indent="-255905" eaLnBrk="1" hangingPunct="1"/>
            <a:r>
              <a:rPr lang="en-US" altLang="en-US" sz="2400" b="1" dirty="0">
                <a:solidFill>
                  <a:schemeClr val="tx1"/>
                </a:solidFill>
                <a:latin typeface="+mn-lt"/>
                <a:ea typeface="MS PGothic" panose="020B0600070205080204" charset="-128"/>
              </a:rPr>
              <a:t>Q: How long until caravan is lined up before 2nd toll booth?</a:t>
            </a:r>
            <a:endParaRPr lang="en-US" sz="2400" b="1" dirty="0">
              <a:solidFill>
                <a:schemeClr val="tx1"/>
              </a:solidFill>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ltLang="en-US" dirty="0">
                <a:ea typeface="MS PGothic" panose="020B0600070205080204" charset="-128"/>
              </a:rPr>
              <a:t>Caravan </a:t>
            </a:r>
            <a:r>
              <a:rPr lang="en-US" altLang="en-US" dirty="0" smtClean="0">
                <a:ea typeface="MS PGothic" panose="020B0600070205080204" charset="-128"/>
              </a:rPr>
              <a:t>Analogy </a:t>
            </a:r>
            <a:r>
              <a:rPr lang="en-US" altLang="en-US" sz="2000" b="0" dirty="0" smtClean="0">
                <a:ea typeface="MS PGothic" panose="020B0600070205080204" charset="-128"/>
              </a:rPr>
              <a:t>(2 of 3)</a:t>
            </a:r>
            <a:endParaRPr lang="en-US" sz="2000" b="0" dirty="0"/>
          </a:p>
        </p:txBody>
      </p:sp>
      <p:sp>
        <p:nvSpPr>
          <p:cNvPr id="5" name="Content Placeholder 4"/>
          <p:cNvSpPr>
            <a:spLocks noGrp="1"/>
          </p:cNvSpPr>
          <p:nvPr>
            <p:ph idx="1"/>
          </p:nvPr>
        </p:nvSpPr>
        <p:spPr>
          <a:xfrm>
            <a:off x="457200" y="1652142"/>
            <a:ext cx="8229600" cy="1339297"/>
          </a:xfrm>
        </p:spPr>
        <p:txBody>
          <a:bodyPr/>
          <a:lstStyle/>
          <a:p>
            <a:pPr marL="255905" indent="-255905" eaLnBrk="1" hangingPunct="1">
              <a:buSzTx/>
            </a:pPr>
            <a:r>
              <a:rPr lang="en-US" altLang="en-US" sz="2200" dirty="0">
                <a:latin typeface="+mn-lt"/>
                <a:ea typeface="MS PGothic" panose="020B0600070205080204" charset="-128"/>
              </a:rPr>
              <a:t>time to </a:t>
            </a:r>
            <a:r>
              <a:rPr lang="en-US" altLang="ja-JP" sz="2200" dirty="0" smtClean="0">
                <a:latin typeface="+mn-lt"/>
                <a:ea typeface="MS PGothic" panose="020B0600070205080204" charset="-128"/>
              </a:rPr>
              <a:t>“push” </a:t>
            </a:r>
            <a:r>
              <a:rPr lang="en-US" altLang="ja-JP" sz="2200" dirty="0">
                <a:latin typeface="+mn-lt"/>
                <a:ea typeface="MS PGothic" panose="020B0600070205080204" charset="-128"/>
              </a:rPr>
              <a:t>entire caravan through toll booth onto highway = </a:t>
            </a:r>
            <a:r>
              <a:rPr lang="en-US" altLang="ja-JP" sz="2200" dirty="0" smtClean="0">
                <a:latin typeface="+mn-lt"/>
                <a:ea typeface="MS PGothic" panose="020B0600070205080204" charset="-128"/>
              </a:rPr>
              <a:t>12×10 </a:t>
            </a:r>
            <a:r>
              <a:rPr lang="en-US" altLang="ja-JP" sz="2200" dirty="0">
                <a:latin typeface="+mn-lt"/>
                <a:ea typeface="MS PGothic" panose="020B0600070205080204" charset="-128"/>
              </a:rPr>
              <a:t>= 120 sec</a:t>
            </a:r>
            <a:endParaRPr lang="en-US" altLang="ja-JP" sz="2200" dirty="0">
              <a:latin typeface="+mn-lt"/>
              <a:ea typeface="MS PGothic" panose="020B0600070205080204" charset="-128"/>
            </a:endParaRPr>
          </a:p>
          <a:p>
            <a:pPr marL="255905" indent="-255905" eaLnBrk="1" hangingPunct="1">
              <a:buSzTx/>
            </a:pPr>
            <a:r>
              <a:rPr lang="en-US" altLang="en-US" sz="2200" dirty="0">
                <a:latin typeface="+mn-lt"/>
                <a:ea typeface="MS PGothic" panose="020B0600070205080204" charset="-128"/>
              </a:rPr>
              <a:t>time for last car to propagate from 1st to 2nd toll both:</a:t>
            </a:r>
            <a:endParaRPr lang="en-US" sz="2200" dirty="0">
              <a:latin typeface="+mn-lt"/>
            </a:endParaRPr>
          </a:p>
        </p:txBody>
      </p:sp>
      <p:graphicFrame>
        <p:nvGraphicFramePr>
          <p:cNvPr id="7" name="Content Placeholder 6" descr="Start fraction 100 kilometers over left parenthesis 100 kilometers per hour right parenthesis end fraction = 1 hour."/>
          <p:cNvGraphicFramePr>
            <a:graphicFrameLocks noGrp="1" noChangeAspect="1"/>
          </p:cNvGraphicFramePr>
          <p:nvPr>
            <p:ph idx="13"/>
          </p:nvPr>
        </p:nvGraphicFramePr>
        <p:xfrm>
          <a:off x="786926" y="3012128"/>
          <a:ext cx="1953475" cy="1153256"/>
        </p:xfrm>
        <a:graphic>
          <a:graphicData uri="http://schemas.openxmlformats.org/presentationml/2006/ole">
            <mc:AlternateContent xmlns:mc="http://schemas.openxmlformats.org/markup-compatibility/2006">
              <mc:Choice xmlns:v="urn:schemas-microsoft-com:vml" Requires="v">
                <p:oleObj spid="_x0000_s10782" name="Equation" r:id="rId1" imgW="25298400" imgH="14935200" progId="Equation.DSMT4">
                  <p:embed/>
                </p:oleObj>
              </mc:Choice>
              <mc:Fallback>
                <p:oleObj name="Equation" r:id="rId1" imgW="25298400" imgH="14935200" progId="Equation.DSMT4">
                  <p:embed/>
                  <p:pic>
                    <p:nvPicPr>
                      <p:cNvPr id="0" name="图片 10781"/>
                      <p:cNvPicPr/>
                      <p:nvPr/>
                    </p:nvPicPr>
                    <p:blipFill>
                      <a:blip r:embed="rId2"/>
                      <a:stretch>
                        <a:fillRect/>
                      </a:stretch>
                    </p:blipFill>
                    <p:spPr>
                      <a:xfrm>
                        <a:off x="786926" y="3012128"/>
                        <a:ext cx="1953475" cy="1153256"/>
                      </a:xfrm>
                      <a:prstGeom prst="rect">
                        <a:avLst/>
                      </a:prstGeom>
                    </p:spPr>
                  </p:pic>
                </p:oleObj>
              </mc:Fallback>
            </mc:AlternateContent>
          </a:graphicData>
        </a:graphic>
      </p:graphicFrame>
      <p:sp>
        <p:nvSpPr>
          <p:cNvPr id="11" name="Content Placeholder 10"/>
          <p:cNvSpPr>
            <a:spLocks noGrp="1"/>
          </p:cNvSpPr>
          <p:nvPr>
            <p:ph idx="14"/>
          </p:nvPr>
        </p:nvSpPr>
        <p:spPr>
          <a:xfrm>
            <a:off x="457200" y="4186073"/>
            <a:ext cx="8229600" cy="495202"/>
          </a:xfrm>
        </p:spPr>
        <p:txBody>
          <a:bodyPr/>
          <a:lstStyle/>
          <a:p>
            <a:pPr marL="255905" indent="-255905"/>
            <a:r>
              <a:rPr lang="en-US" altLang="en-US" sz="2200" b="1" dirty="0">
                <a:solidFill>
                  <a:schemeClr val="tx1"/>
                </a:solidFill>
                <a:latin typeface="+mn-lt"/>
                <a:ea typeface="MS PGothic" panose="020B0600070205080204" charset="-128"/>
              </a:rPr>
              <a:t>A: 62 </a:t>
            </a:r>
            <a:r>
              <a:rPr lang="en-US" altLang="en-US" sz="2200" b="1" dirty="0" smtClean="0">
                <a:solidFill>
                  <a:schemeClr val="tx1"/>
                </a:solidFill>
                <a:latin typeface="+mn-lt"/>
                <a:ea typeface="MS PGothic" panose="020B0600070205080204" charset="-128"/>
              </a:rPr>
              <a:t>minutes</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ltLang="en-US" dirty="0">
                <a:ea typeface="MS PGothic" panose="020B0600070205080204" charset="-128"/>
              </a:rPr>
              <a:t>Caravan </a:t>
            </a:r>
            <a:r>
              <a:rPr lang="en-US" altLang="en-US" dirty="0" smtClean="0">
                <a:ea typeface="MS PGothic" panose="020B0600070205080204" charset="-128"/>
              </a:rPr>
              <a:t>Analogy </a:t>
            </a:r>
            <a:r>
              <a:rPr lang="en-US" altLang="en-US" sz="2000" b="0" dirty="0" smtClean="0">
                <a:ea typeface="MS PGothic" panose="020B0600070205080204" charset="-128"/>
              </a:rPr>
              <a:t>(3 of 3)</a:t>
            </a:r>
            <a:endParaRPr lang="en-US" sz="2000" b="0" dirty="0"/>
          </a:p>
        </p:txBody>
      </p:sp>
      <p:pic>
        <p:nvPicPr>
          <p:cNvPr id="10" name="Picture 9" descr="A ten car caravan approaches a toll booth. 100 kilometers from the toll booth is another toll booth."/>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96125" y="1535171"/>
            <a:ext cx="6951750" cy="1343286"/>
          </a:xfrm>
          <a:prstGeom prst="rect">
            <a:avLst/>
          </a:prstGeom>
        </p:spPr>
      </p:pic>
      <p:sp>
        <p:nvSpPr>
          <p:cNvPr id="4" name="Text Placeholder 3"/>
          <p:cNvSpPr>
            <a:spLocks noGrp="1"/>
          </p:cNvSpPr>
          <p:nvPr>
            <p:ph idx="1"/>
          </p:nvPr>
        </p:nvSpPr>
        <p:spPr>
          <a:xfrm>
            <a:off x="457200" y="3100978"/>
            <a:ext cx="4569347" cy="572951"/>
          </a:xfrm>
        </p:spPr>
        <p:txBody>
          <a:bodyPr/>
          <a:lstStyle/>
          <a:p>
            <a:pPr marL="255905" indent="-255905" eaLnBrk="1" hangingPunct="1"/>
            <a:r>
              <a:rPr lang="en-US" altLang="en-US" sz="2200" dirty="0">
                <a:solidFill>
                  <a:schemeClr val="tx1"/>
                </a:solidFill>
                <a:latin typeface="+mn-lt"/>
                <a:ea typeface="MS PGothic" panose="020B0600070205080204" charset="-128"/>
              </a:rPr>
              <a:t>suppose cars now </a:t>
            </a:r>
            <a:r>
              <a:rPr lang="en-US" altLang="en-US" sz="2200" dirty="0" smtClean="0">
                <a:solidFill>
                  <a:schemeClr val="tx1"/>
                </a:solidFill>
                <a:latin typeface="+mn-lt"/>
                <a:ea typeface="MS PGothic" panose="020B0600070205080204" charset="-128"/>
              </a:rPr>
              <a:t>“</a:t>
            </a:r>
            <a:r>
              <a:rPr lang="en-US" altLang="ja-JP" sz="2200" dirty="0" smtClean="0">
                <a:solidFill>
                  <a:schemeClr val="tx1"/>
                </a:solidFill>
                <a:latin typeface="+mn-lt"/>
                <a:ea typeface="MS PGothic" panose="020B0600070205080204" charset="-128"/>
              </a:rPr>
              <a:t>propagate” at </a:t>
            </a:r>
            <a:endParaRPr lang="en-US" sz="2200" dirty="0">
              <a:solidFill>
                <a:schemeClr val="tx1"/>
              </a:solidFill>
              <a:latin typeface="+mn-lt"/>
            </a:endParaRPr>
          </a:p>
        </p:txBody>
      </p:sp>
      <p:graphicFrame>
        <p:nvGraphicFramePr>
          <p:cNvPr id="9" name="Object 8" descr="1,000 kilometers per hour."/>
          <p:cNvGraphicFramePr>
            <a:graphicFrameLocks noChangeAspect="1"/>
          </p:cNvGraphicFramePr>
          <p:nvPr/>
        </p:nvGraphicFramePr>
        <p:xfrm>
          <a:off x="5026547" y="3078415"/>
          <a:ext cx="1176437" cy="744269"/>
        </p:xfrm>
        <a:graphic>
          <a:graphicData uri="http://schemas.openxmlformats.org/presentationml/2006/ole">
            <mc:AlternateContent xmlns:mc="http://schemas.openxmlformats.org/markup-compatibility/2006">
              <mc:Choice xmlns:v="urn:schemas-microsoft-com:vml" Requires="v">
                <p:oleObj spid="_x0000_s11795" name="Equation" r:id="rId2" imgW="14935200" imgH="9448800" progId="Equation.DSMT4">
                  <p:embed/>
                </p:oleObj>
              </mc:Choice>
              <mc:Fallback>
                <p:oleObj name="Equation" r:id="rId2" imgW="14935200" imgH="9448800" progId="Equation.DSMT4">
                  <p:embed/>
                  <p:pic>
                    <p:nvPicPr>
                      <p:cNvPr id="0" name="图片 11794"/>
                      <p:cNvPicPr/>
                      <p:nvPr/>
                    </p:nvPicPr>
                    <p:blipFill>
                      <a:blip r:embed="rId3"/>
                      <a:stretch>
                        <a:fillRect/>
                      </a:stretch>
                    </p:blipFill>
                    <p:spPr>
                      <a:xfrm>
                        <a:off x="5026547" y="3078415"/>
                        <a:ext cx="1176437" cy="744269"/>
                      </a:xfrm>
                      <a:prstGeom prst="rect">
                        <a:avLst/>
                      </a:prstGeom>
                    </p:spPr>
                  </p:pic>
                </p:oleObj>
              </mc:Fallback>
            </mc:AlternateContent>
          </a:graphicData>
        </a:graphic>
      </p:graphicFrame>
      <p:sp>
        <p:nvSpPr>
          <p:cNvPr id="6" name="Content Placeholder 5"/>
          <p:cNvSpPr>
            <a:spLocks noGrp="1"/>
          </p:cNvSpPr>
          <p:nvPr>
            <p:ph idx="13"/>
          </p:nvPr>
        </p:nvSpPr>
        <p:spPr>
          <a:xfrm>
            <a:off x="457200" y="3923028"/>
            <a:ext cx="8229600" cy="2314486"/>
          </a:xfrm>
        </p:spPr>
        <p:txBody>
          <a:bodyPr/>
          <a:lstStyle/>
          <a:p>
            <a:pPr marL="255905" indent="-255905"/>
            <a:r>
              <a:rPr lang="en-US" altLang="en-US" sz="2200" dirty="0" smtClean="0">
                <a:solidFill>
                  <a:schemeClr val="tx1"/>
                </a:solidFill>
                <a:latin typeface="+mn-lt"/>
                <a:ea typeface="MS PGothic" panose="020B0600070205080204" charset="-128"/>
              </a:rPr>
              <a:t>and </a:t>
            </a:r>
            <a:r>
              <a:rPr lang="en-US" altLang="en-US" sz="2200" dirty="0">
                <a:solidFill>
                  <a:schemeClr val="tx1"/>
                </a:solidFill>
                <a:latin typeface="+mn-lt"/>
                <a:ea typeface="MS PGothic" panose="020B0600070205080204" charset="-128"/>
              </a:rPr>
              <a:t>suppose toll booth now takes one min to service a car</a:t>
            </a:r>
            <a:endParaRPr lang="en-US" altLang="en-US" sz="2200" dirty="0">
              <a:solidFill>
                <a:schemeClr val="tx1"/>
              </a:solidFill>
              <a:latin typeface="+mn-lt"/>
              <a:ea typeface="MS PGothic" panose="020B0600070205080204" charset="-128"/>
            </a:endParaRPr>
          </a:p>
          <a:p>
            <a:pPr marL="255905" indent="-255905"/>
            <a:r>
              <a:rPr lang="en-US" altLang="en-US" sz="2200" b="1" dirty="0">
                <a:solidFill>
                  <a:schemeClr val="tx1"/>
                </a:solidFill>
                <a:latin typeface="+mn-lt"/>
                <a:ea typeface="MS PGothic" panose="020B0600070205080204" charset="-128"/>
              </a:rPr>
              <a:t>Q: Will cars arrive to 2nd booth before all cars serviced at first booth?</a:t>
            </a:r>
            <a:endParaRPr lang="en-US" altLang="en-US" sz="2200" b="1" dirty="0">
              <a:solidFill>
                <a:schemeClr val="tx1"/>
              </a:solidFill>
              <a:latin typeface="+mn-lt"/>
              <a:ea typeface="MS PGothic" panose="020B0600070205080204" charset="-128"/>
            </a:endParaRPr>
          </a:p>
          <a:p>
            <a:pPr marL="742315" lvl="1" indent="-284480"/>
            <a:r>
              <a:rPr lang="en-US" altLang="en-US" sz="2200" b="1" dirty="0">
                <a:solidFill>
                  <a:schemeClr val="tx1"/>
                </a:solidFill>
                <a:latin typeface="+mn-lt"/>
                <a:ea typeface="MS PGothic" panose="020B0600070205080204" charset="-128"/>
              </a:rPr>
              <a:t>A: Yes!</a:t>
            </a:r>
            <a:r>
              <a:rPr lang="en-US" altLang="en-US" sz="2200" dirty="0">
                <a:solidFill>
                  <a:schemeClr val="tx1"/>
                </a:solidFill>
                <a:latin typeface="+mn-lt"/>
                <a:ea typeface="MS PGothic" panose="020B0600070205080204" charset="-128"/>
              </a:rPr>
              <a:t> </a:t>
            </a:r>
            <a:r>
              <a:rPr lang="en-US" altLang="en-US" sz="2200" dirty="0" smtClean="0">
                <a:solidFill>
                  <a:schemeClr val="tx1"/>
                </a:solidFill>
                <a:latin typeface="+mn-lt"/>
                <a:ea typeface="MS PGothic" panose="020B0600070205080204" charset="-128"/>
              </a:rPr>
              <a:t>after </a:t>
            </a:r>
            <a:r>
              <a:rPr lang="en-US" altLang="en-US" sz="2200" dirty="0">
                <a:solidFill>
                  <a:schemeClr val="tx1"/>
                </a:solidFill>
                <a:latin typeface="+mn-lt"/>
                <a:ea typeface="MS PGothic" panose="020B0600070205080204" charset="-128"/>
              </a:rPr>
              <a:t>7 min, first car arrives at second booth; three cars still at first </a:t>
            </a:r>
            <a:r>
              <a:rPr lang="en-US" altLang="en-US" sz="2200" dirty="0" smtClean="0">
                <a:solidFill>
                  <a:schemeClr val="tx1"/>
                </a:solidFill>
                <a:latin typeface="+mn-lt"/>
                <a:ea typeface="MS PGothic" panose="020B0600070205080204" charset="-128"/>
              </a:rPr>
              <a:t>booth</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Queueing Delay (Revisited) </a:t>
            </a:r>
            <a:r>
              <a:rPr lang="en-US" altLang="en-US" sz="2000" b="0" dirty="0" smtClean="0">
                <a:ea typeface="MS PGothic" panose="020B0600070205080204" charset="-128"/>
              </a:rPr>
              <a:t>(1 of 2)</a:t>
            </a:r>
            <a:endParaRPr lang="en-US" sz="2000" b="0" dirty="0"/>
          </a:p>
        </p:txBody>
      </p:sp>
      <p:sp>
        <p:nvSpPr>
          <p:cNvPr id="3" name="Content Placeholder 2"/>
          <p:cNvSpPr>
            <a:spLocks noGrp="1"/>
          </p:cNvSpPr>
          <p:nvPr>
            <p:ph idx="1"/>
          </p:nvPr>
        </p:nvSpPr>
        <p:spPr/>
        <p:txBody>
          <a:bodyPr/>
          <a:lstStyle/>
          <a:p>
            <a:pPr marL="255905" indent="-255905" eaLnBrk="1" hangingPunct="1"/>
            <a:r>
              <a:rPr lang="en-US" altLang="en-US" sz="2400" i="1" dirty="0">
                <a:latin typeface="+mn-lt"/>
                <a:ea typeface="MS PGothic" panose="020B0600070205080204" charset="-128"/>
              </a:rPr>
              <a:t>R:</a:t>
            </a:r>
            <a:r>
              <a:rPr lang="en-US" altLang="en-US" sz="2400" dirty="0">
                <a:latin typeface="+mn-lt"/>
                <a:ea typeface="MS PGothic" panose="020B0600070205080204" charset="-128"/>
              </a:rPr>
              <a:t> link bandwidth (</a:t>
            </a:r>
            <a:r>
              <a:rPr lang="en-US" altLang="en-US" sz="2400" dirty="0" smtClean="0">
                <a:latin typeface="+mn-lt"/>
                <a:ea typeface="MS PGothic" panose="020B0600070205080204" charset="-128"/>
              </a:rPr>
              <a:t>b</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p</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r>
              <a:rPr lang="en-US" altLang="en-US" sz="2400" dirty="0">
                <a:latin typeface="+mn-lt"/>
                <a:ea typeface="MS PGothic" panose="020B0600070205080204" charset="-128"/>
              </a:rPr>
              <a:t>)</a:t>
            </a:r>
            <a:endParaRPr lang="en-US" altLang="en-US" sz="2400" dirty="0">
              <a:latin typeface="+mn-lt"/>
              <a:ea typeface="MS PGothic" panose="020B0600070205080204" charset="-128"/>
            </a:endParaRPr>
          </a:p>
          <a:p>
            <a:pPr marL="255905" indent="-255905" eaLnBrk="1" hangingPunct="1"/>
            <a:r>
              <a:rPr lang="en-US" altLang="en-US" sz="2400" i="1" dirty="0">
                <a:latin typeface="+mn-lt"/>
                <a:ea typeface="MS PGothic" panose="020B0600070205080204" charset="-128"/>
              </a:rPr>
              <a:t>L:</a:t>
            </a:r>
            <a:r>
              <a:rPr lang="en-US" altLang="en-US" sz="2400" dirty="0">
                <a:latin typeface="+mn-lt"/>
                <a:ea typeface="MS PGothic" panose="020B0600070205080204" charset="-128"/>
              </a:rPr>
              <a:t> packet length (bits)</a:t>
            </a:r>
            <a:endParaRPr lang="en-US" altLang="en-US" sz="2400" dirty="0">
              <a:latin typeface="+mn-lt"/>
              <a:ea typeface="MS PGothic" panose="020B0600070205080204" charset="-128"/>
            </a:endParaRPr>
          </a:p>
          <a:p>
            <a:pPr marL="255905" indent="-255905" eaLnBrk="1" hangingPunct="1"/>
            <a:r>
              <a:rPr lang="en-US" altLang="en-US" sz="2400" dirty="0">
                <a:latin typeface="+mn-lt"/>
                <a:ea typeface="MS PGothic" panose="020B0600070205080204" charset="-128"/>
              </a:rPr>
              <a:t>a: average packet arrival </a:t>
            </a:r>
            <a:r>
              <a:rPr lang="en-US" altLang="en-US" sz="2400" dirty="0" smtClean="0">
                <a:latin typeface="+mn-lt"/>
                <a:ea typeface="MS PGothic" panose="020B0600070205080204" charset="-128"/>
              </a:rPr>
              <a:t>rate</a:t>
            </a:r>
            <a:endParaRPr lang="en-US" sz="2400" dirty="0">
              <a:latin typeface="+mn-lt"/>
            </a:endParaRPr>
          </a:p>
        </p:txBody>
      </p:sp>
      <p:pic>
        <p:nvPicPr>
          <p:cNvPr id="7" name="Picture 6" descr="A graph of average queueing delay over start fraction L a over R end fraction is a curve that rises with an increasing slope as it approaches a vertical line at L a over r = 1."/>
          <p:cNvPicPr>
            <a:picLocks noChangeAspect="1"/>
          </p:cNvPicPr>
          <p:nvPr/>
        </p:nvPicPr>
        <p:blipFill rotWithShape="1">
          <a:blip r:embed="rId1"/>
          <a:srcRect l="8394" t="13879" r="15593" b="3559"/>
          <a:stretch>
            <a:fillRect/>
          </a:stretch>
        </p:blipFill>
        <p:spPr>
          <a:xfrm>
            <a:off x="2683565" y="3610854"/>
            <a:ext cx="3776870" cy="27432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Queueing Delay (Revisited) </a:t>
            </a:r>
            <a:r>
              <a:rPr lang="en-US" altLang="en-US" sz="2000" b="0" dirty="0" smtClean="0">
                <a:ea typeface="MS PGothic" panose="020B0600070205080204" charset="-128"/>
              </a:rPr>
              <a:t>(2 of 2)</a:t>
            </a:r>
            <a:endParaRPr lang="en-US" sz="2000" b="0" dirty="0"/>
          </a:p>
        </p:txBody>
      </p:sp>
      <p:sp>
        <p:nvSpPr>
          <p:cNvPr id="3" name="Content Placeholder 2"/>
          <p:cNvSpPr>
            <a:spLocks noGrp="1"/>
          </p:cNvSpPr>
          <p:nvPr>
            <p:ph idx="1"/>
          </p:nvPr>
        </p:nvSpPr>
        <p:spPr>
          <a:xfrm>
            <a:off x="457200" y="1600200"/>
            <a:ext cx="374544" cy="711176"/>
          </a:xfrm>
        </p:spPr>
        <p:txBody>
          <a:bodyPr/>
          <a:lstStyle/>
          <a:p>
            <a:pPr marL="255905" indent="-255905"/>
            <a:r>
              <a:rPr lang="en-US" sz="2400" dirty="0" smtClean="0">
                <a:latin typeface="+mn-lt"/>
              </a:rPr>
              <a:t> </a:t>
            </a:r>
            <a:endParaRPr lang="en-US" sz="2400" dirty="0">
              <a:latin typeface="+mn-lt"/>
            </a:endParaRPr>
          </a:p>
        </p:txBody>
      </p:sp>
      <p:graphicFrame>
        <p:nvGraphicFramePr>
          <p:cNvPr id="17" name="Object 16" descr="Start fraction L a over R end fraction is about 0, average queueing delay small."/>
          <p:cNvGraphicFramePr>
            <a:graphicFrameLocks noChangeAspect="1"/>
          </p:cNvGraphicFramePr>
          <p:nvPr/>
        </p:nvGraphicFramePr>
        <p:xfrm>
          <a:off x="831744" y="1531818"/>
          <a:ext cx="3907503" cy="680516"/>
        </p:xfrm>
        <a:graphic>
          <a:graphicData uri="http://schemas.openxmlformats.org/presentationml/2006/ole">
            <mc:AlternateContent xmlns:mc="http://schemas.openxmlformats.org/markup-compatibility/2006">
              <mc:Choice xmlns:v="urn:schemas-microsoft-com:vml" Requires="v">
                <p:oleObj spid="_x0000_s19497" name="Equation" r:id="rId1" imgW="54254400" imgH="9448800" progId="Equation.DSMT4">
                  <p:embed/>
                </p:oleObj>
              </mc:Choice>
              <mc:Fallback>
                <p:oleObj name="Equation" r:id="rId1" imgW="54254400" imgH="9448800" progId="Equation.DSMT4">
                  <p:embed/>
                  <p:pic>
                    <p:nvPicPr>
                      <p:cNvPr id="0" name="Object 5"/>
                      <p:cNvPicPr/>
                      <p:nvPr/>
                    </p:nvPicPr>
                    <p:blipFill>
                      <a:blip r:embed="rId2"/>
                      <a:stretch>
                        <a:fillRect/>
                      </a:stretch>
                    </p:blipFill>
                    <p:spPr>
                      <a:xfrm>
                        <a:off x="831744" y="1531818"/>
                        <a:ext cx="3907503" cy="680516"/>
                      </a:xfrm>
                      <a:prstGeom prst="rect">
                        <a:avLst/>
                      </a:prstGeom>
                    </p:spPr>
                  </p:pic>
                </p:oleObj>
              </mc:Fallback>
            </mc:AlternateContent>
          </a:graphicData>
        </a:graphic>
      </p:graphicFrame>
      <p:sp>
        <p:nvSpPr>
          <p:cNvPr id="6" name="Content Placeholder 5"/>
          <p:cNvSpPr>
            <a:spLocks noGrp="1"/>
          </p:cNvSpPr>
          <p:nvPr>
            <p:ph idx="13"/>
          </p:nvPr>
        </p:nvSpPr>
        <p:spPr>
          <a:xfrm>
            <a:off x="457200" y="2281342"/>
            <a:ext cx="374544" cy="461394"/>
          </a:xfrm>
        </p:spPr>
        <p:txBody>
          <a:bodyPr/>
          <a:lstStyle/>
          <a:p>
            <a:pPr indent="-255905"/>
            <a:r>
              <a:rPr lang="en-US" sz="2400" dirty="0" smtClean="0">
                <a:latin typeface="+mn-lt"/>
              </a:rPr>
              <a:t> </a:t>
            </a:r>
            <a:endParaRPr lang="en-US" sz="2400" dirty="0">
              <a:latin typeface="+mn-lt"/>
            </a:endParaRPr>
          </a:p>
        </p:txBody>
      </p:sp>
      <p:graphicFrame>
        <p:nvGraphicFramePr>
          <p:cNvPr id="18" name="Object 17" descr="Start fraction L a over R end fraction is greater than or equal to 1, average queueing delay large."/>
          <p:cNvGraphicFramePr>
            <a:graphicFrameLocks noChangeAspect="1"/>
          </p:cNvGraphicFramePr>
          <p:nvPr/>
        </p:nvGraphicFramePr>
        <p:xfrm>
          <a:off x="831744" y="2213216"/>
          <a:ext cx="4184227" cy="701136"/>
        </p:xfrm>
        <a:graphic>
          <a:graphicData uri="http://schemas.openxmlformats.org/presentationml/2006/ole">
            <mc:AlternateContent xmlns:mc="http://schemas.openxmlformats.org/markup-compatibility/2006">
              <mc:Choice xmlns:v="urn:schemas-microsoft-com:vml" Requires="v">
                <p:oleObj spid="_x0000_s19498" name="Equation" r:id="rId3" imgW="56388000" imgH="9448800" progId="Equation.DSMT4">
                  <p:embed/>
                </p:oleObj>
              </mc:Choice>
              <mc:Fallback>
                <p:oleObj name="Equation" r:id="rId3" imgW="56388000" imgH="9448800" progId="Equation.DSMT4">
                  <p:embed/>
                  <p:pic>
                    <p:nvPicPr>
                      <p:cNvPr id="0" name="Object 6"/>
                      <p:cNvPicPr/>
                      <p:nvPr/>
                    </p:nvPicPr>
                    <p:blipFill>
                      <a:blip r:embed="rId4"/>
                      <a:stretch>
                        <a:fillRect/>
                      </a:stretch>
                    </p:blipFill>
                    <p:spPr>
                      <a:xfrm>
                        <a:off x="831744" y="2213216"/>
                        <a:ext cx="4184227" cy="701136"/>
                      </a:xfrm>
                      <a:prstGeom prst="rect">
                        <a:avLst/>
                      </a:prstGeom>
                    </p:spPr>
                  </p:pic>
                </p:oleObj>
              </mc:Fallback>
            </mc:AlternateContent>
          </a:graphicData>
        </a:graphic>
      </p:graphicFrame>
      <p:sp>
        <p:nvSpPr>
          <p:cNvPr id="4" name="Content Placeholder 3"/>
          <p:cNvSpPr>
            <a:spLocks noGrp="1"/>
          </p:cNvSpPr>
          <p:nvPr>
            <p:ph idx="14"/>
          </p:nvPr>
        </p:nvSpPr>
        <p:spPr>
          <a:xfrm>
            <a:off x="457200" y="2949623"/>
            <a:ext cx="374544" cy="340457"/>
          </a:xfrm>
        </p:spPr>
        <p:txBody>
          <a:bodyPr/>
          <a:lstStyle/>
          <a:p>
            <a:pPr indent="-255905"/>
            <a:r>
              <a:rPr lang="en-US" sz="2400" dirty="0" smtClean="0">
                <a:latin typeface="+mn-lt"/>
              </a:rPr>
              <a:t> </a:t>
            </a:r>
            <a:endParaRPr lang="en-US" sz="2400" dirty="0">
              <a:latin typeface="+mn-lt"/>
            </a:endParaRPr>
          </a:p>
        </p:txBody>
      </p:sp>
      <p:graphicFrame>
        <p:nvGraphicFramePr>
          <p:cNvPr id="19" name="Object 18" descr="Start fraction L a over R end fraction is greater than 1, more work arriving."/>
          <p:cNvGraphicFramePr>
            <a:graphicFrameLocks noChangeAspect="1"/>
          </p:cNvGraphicFramePr>
          <p:nvPr/>
        </p:nvGraphicFramePr>
        <p:xfrm>
          <a:off x="833807" y="2908576"/>
          <a:ext cx="3068156" cy="660502"/>
        </p:xfrm>
        <a:graphic>
          <a:graphicData uri="http://schemas.openxmlformats.org/presentationml/2006/ole">
            <mc:AlternateContent xmlns:mc="http://schemas.openxmlformats.org/markup-compatibility/2006">
              <mc:Choice xmlns:v="urn:schemas-microsoft-com:vml" Requires="v">
                <p:oleObj spid="_x0000_s19499" name="Equation" r:id="rId5" imgW="43891200" imgH="9448800" progId="Equation.DSMT4">
                  <p:embed/>
                </p:oleObj>
              </mc:Choice>
              <mc:Fallback>
                <p:oleObj name="Equation" r:id="rId5" imgW="43891200" imgH="9448800" progId="Equation.DSMT4">
                  <p:embed/>
                  <p:pic>
                    <p:nvPicPr>
                      <p:cNvPr id="0" name="Object 7"/>
                      <p:cNvPicPr/>
                      <p:nvPr/>
                    </p:nvPicPr>
                    <p:blipFill>
                      <a:blip r:embed="rId6"/>
                      <a:stretch>
                        <a:fillRect/>
                      </a:stretch>
                    </p:blipFill>
                    <p:spPr>
                      <a:xfrm>
                        <a:off x="833807" y="2908576"/>
                        <a:ext cx="3068156" cy="660502"/>
                      </a:xfrm>
                      <a:prstGeom prst="rect">
                        <a:avLst/>
                      </a:prstGeom>
                    </p:spPr>
                  </p:pic>
                </p:oleObj>
              </mc:Fallback>
            </mc:AlternateContent>
          </a:graphicData>
        </a:graphic>
      </p:graphicFrame>
      <p:sp>
        <p:nvSpPr>
          <p:cNvPr id="7" name="Content Placeholder 6"/>
          <p:cNvSpPr>
            <a:spLocks noGrp="1"/>
          </p:cNvSpPr>
          <p:nvPr>
            <p:ph idx="15"/>
          </p:nvPr>
        </p:nvSpPr>
        <p:spPr>
          <a:xfrm>
            <a:off x="457200" y="3596900"/>
            <a:ext cx="8229600" cy="431360"/>
          </a:xfrm>
        </p:spPr>
        <p:txBody>
          <a:bodyPr/>
          <a:lstStyle/>
          <a:p>
            <a:pPr marL="0" indent="0">
              <a:buNone/>
            </a:pPr>
            <a:r>
              <a:rPr lang="en-US" altLang="en-US" sz="2400" dirty="0">
                <a:latin typeface="+mn-lt"/>
              </a:rPr>
              <a:t>than can be serviced, average delay infinite!</a:t>
            </a:r>
            <a:endParaRPr lang="en-US" sz="2400" dirty="0">
              <a:latin typeface="+mn-lt"/>
            </a:endParaRPr>
          </a:p>
        </p:txBody>
      </p:sp>
      <p:pic>
        <p:nvPicPr>
          <p:cNvPr id="11" name="Picture 14" descr="A single car drives along a road."/>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415484" y="4197368"/>
            <a:ext cx="1638657" cy="12364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Object 4" descr="Start fraction L a over R end fraction is approximately 0."/>
          <p:cNvGraphicFramePr>
            <a:graphicFrameLocks noChangeAspect="1"/>
          </p:cNvGraphicFramePr>
          <p:nvPr/>
        </p:nvGraphicFramePr>
        <p:xfrm>
          <a:off x="1847061" y="5624589"/>
          <a:ext cx="807517" cy="654259"/>
        </p:xfrm>
        <a:graphic>
          <a:graphicData uri="http://schemas.openxmlformats.org/presentationml/2006/ole">
            <mc:AlternateContent xmlns:mc="http://schemas.openxmlformats.org/markup-compatibility/2006">
              <mc:Choice xmlns:v="urn:schemas-microsoft-com:vml" Requires="v">
                <p:oleObj spid="_x0000_s19500" name="Equation" r:id="rId8" imgW="10668000" imgH="9448800" progId="Equation.DSMT4">
                  <p:embed/>
                </p:oleObj>
              </mc:Choice>
              <mc:Fallback>
                <p:oleObj name="Equation" r:id="rId8" imgW="10668000" imgH="9448800" progId="Equation.DSMT4">
                  <p:embed/>
                  <p:pic>
                    <p:nvPicPr>
                      <p:cNvPr id="0" name="图片 19499"/>
                      <p:cNvPicPr/>
                      <p:nvPr/>
                    </p:nvPicPr>
                    <p:blipFill>
                      <a:blip r:embed="rId9"/>
                      <a:stretch>
                        <a:fillRect/>
                      </a:stretch>
                    </p:blipFill>
                    <p:spPr>
                      <a:xfrm>
                        <a:off x="1847061" y="5624589"/>
                        <a:ext cx="807517" cy="654259"/>
                      </a:xfrm>
                      <a:prstGeom prst="rect">
                        <a:avLst/>
                      </a:prstGeom>
                    </p:spPr>
                  </p:pic>
                </p:oleObj>
              </mc:Fallback>
            </mc:AlternateContent>
          </a:graphicData>
        </a:graphic>
      </p:graphicFrame>
      <p:pic>
        <p:nvPicPr>
          <p:cNvPr id="10" name="Picture 13" descr="Several lanes of traffic are stopped on a road."/>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381821" y="4177296"/>
            <a:ext cx="1555151" cy="12469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2" name="Object 11" descr="Start fraction L a over R end fraction is equal to or greater than 1."/>
          <p:cNvGraphicFramePr>
            <a:graphicFrameLocks noChangeAspect="1"/>
          </p:cNvGraphicFramePr>
          <p:nvPr/>
        </p:nvGraphicFramePr>
        <p:xfrm>
          <a:off x="4838445" y="5662335"/>
          <a:ext cx="789602" cy="582796"/>
        </p:xfrm>
        <a:graphic>
          <a:graphicData uri="http://schemas.openxmlformats.org/presentationml/2006/ole">
            <mc:AlternateContent xmlns:mc="http://schemas.openxmlformats.org/markup-compatibility/2006">
              <mc:Choice xmlns:v="urn:schemas-microsoft-com:vml" Requires="v">
                <p:oleObj spid="_x0000_s19501" name="Equation" r:id="rId11" imgW="12801600" imgH="9448800" progId="Equation.DSMT4">
                  <p:embed/>
                </p:oleObj>
              </mc:Choice>
              <mc:Fallback>
                <p:oleObj name="Equation" r:id="rId11" imgW="12801600" imgH="9448800" progId="Equation.DSMT4">
                  <p:embed/>
                  <p:pic>
                    <p:nvPicPr>
                      <p:cNvPr id="0" name="图片 19500"/>
                      <p:cNvPicPr/>
                      <p:nvPr/>
                    </p:nvPicPr>
                    <p:blipFill>
                      <a:blip r:embed="rId12"/>
                      <a:stretch>
                        <a:fillRect/>
                      </a:stretch>
                    </p:blipFill>
                    <p:spPr>
                      <a:xfrm>
                        <a:off x="4838445" y="5662335"/>
                        <a:ext cx="789602" cy="582796"/>
                      </a:xfrm>
                      <a:prstGeom prst="rect">
                        <a:avLst/>
                      </a:prstGeom>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“Real” </a:t>
            </a:r>
            <a:r>
              <a:rPr lang="en-US" dirty="0">
                <a:latin typeface="Times New Roman" panose="02020603050405020304" pitchFamily="18" charset="0"/>
                <a:cs typeface="Times New Roman" panose="02020603050405020304" pitchFamily="18" charset="0"/>
              </a:rPr>
              <a:t>Internet Delays and Routes</a:t>
            </a:r>
            <a:endParaRPr lang="en-US" dirty="0">
              <a:latin typeface="Times New Roman" panose="02020603050405020304" pitchFamily="18" charset="0"/>
              <a:cs typeface="Times New Roman" panose="02020603050405020304" pitchFamily="18" charset="0"/>
            </a:endParaRPr>
          </a:p>
        </p:txBody>
      </p:sp>
      <p:sp>
        <p:nvSpPr>
          <p:cNvPr id="6" name="Text Placeholder 5"/>
          <p:cNvSpPr>
            <a:spLocks noGrp="1"/>
          </p:cNvSpPr>
          <p:nvPr>
            <p:ph type="body" idx="1"/>
          </p:nvPr>
        </p:nvSpPr>
        <p:spPr>
          <a:xfrm>
            <a:off x="457200" y="1600201"/>
            <a:ext cx="8229600" cy="3233056"/>
          </a:xfrm>
        </p:spPr>
        <p:txBody>
          <a:bodyPr/>
          <a:lstStyle/>
          <a:p>
            <a:r>
              <a:rPr lang="en-US" altLang="en-US" sz="2200" dirty="0">
                <a:latin typeface="+mn-lt"/>
                <a:ea typeface="MS PGothic" panose="020B0600070205080204" charset="-128"/>
              </a:rPr>
              <a:t>what do </a:t>
            </a:r>
            <a:r>
              <a:rPr lang="en-US" altLang="ja-JP" sz="2200" dirty="0" smtClean="0">
                <a:latin typeface="+mn-lt"/>
                <a:ea typeface="MS PGothic" panose="020B0600070205080204" charset="-128"/>
              </a:rPr>
              <a:t>“real” </a:t>
            </a:r>
            <a:r>
              <a:rPr lang="en-US" altLang="ja-JP" sz="2200" dirty="0">
                <a:latin typeface="+mn-lt"/>
                <a:ea typeface="MS PGothic" panose="020B0600070205080204" charset="-128"/>
              </a:rPr>
              <a:t>Internet delay &amp; loss look like</a:t>
            </a:r>
            <a:r>
              <a:rPr lang="en-US" altLang="ja-JP" sz="2200" dirty="0" smtClean="0">
                <a:latin typeface="+mn-lt"/>
                <a:ea typeface="MS PGothic" panose="020B0600070205080204" charset="-128"/>
              </a:rPr>
              <a:t>?</a:t>
            </a:r>
            <a:endParaRPr lang="en-US" altLang="ja-JP" sz="2200" dirty="0">
              <a:latin typeface="+mn-lt"/>
              <a:ea typeface="MS PGothic" panose="020B0600070205080204" charset="-128"/>
            </a:endParaRPr>
          </a:p>
          <a:p>
            <a:r>
              <a:rPr lang="en-US" altLang="en-US" sz="2200" b="1" dirty="0">
                <a:solidFill>
                  <a:schemeClr val="tx1"/>
                </a:solidFill>
                <a:latin typeface="+mn-lt"/>
                <a:ea typeface="MS PGothic" panose="020B0600070205080204" charset="-128"/>
                <a:cs typeface="Courier New" panose="02070309020205020404" pitchFamily="49" charset="0"/>
              </a:rPr>
              <a:t>traceroute</a:t>
            </a:r>
            <a:r>
              <a:rPr lang="en-US" altLang="en-US" sz="2200" dirty="0">
                <a:solidFill>
                  <a:srgbClr val="FF0000"/>
                </a:solidFill>
                <a:latin typeface="+mn-lt"/>
                <a:ea typeface="MS PGothic" panose="020B0600070205080204" charset="-128"/>
                <a:cs typeface="Courier New" panose="02070309020205020404" pitchFamily="49" charset="0"/>
              </a:rPr>
              <a:t> </a:t>
            </a:r>
            <a:r>
              <a:rPr lang="en-US" altLang="en-US" sz="2200" dirty="0">
                <a:latin typeface="+mn-lt"/>
                <a:ea typeface="MS PGothic" panose="020B0600070205080204" charset="-128"/>
                <a:cs typeface="Courier New" panose="02070309020205020404" pitchFamily="49" charset="0"/>
              </a:rPr>
              <a:t>program: </a:t>
            </a:r>
            <a:r>
              <a:rPr lang="en-US" altLang="en-US" sz="2200" dirty="0">
                <a:latin typeface="+mn-lt"/>
                <a:ea typeface="MS PGothic" panose="020B0600070205080204" charset="-128"/>
              </a:rPr>
              <a:t>provides delay measurement from source to router along end-end Internet path towards destination. </a:t>
            </a:r>
            <a:r>
              <a:rPr lang="en-US" altLang="en-US" sz="2200" dirty="0" smtClean="0">
                <a:latin typeface="+mn-lt"/>
                <a:ea typeface="MS PGothic" panose="020B0600070205080204" charset="-128"/>
              </a:rPr>
              <a:t>For </a:t>
            </a:r>
            <a:r>
              <a:rPr lang="en-US" altLang="en-US" sz="2200" dirty="0">
                <a:latin typeface="+mn-lt"/>
                <a:ea typeface="MS PGothic" panose="020B0600070205080204" charset="-128"/>
              </a:rPr>
              <a:t>all </a:t>
            </a:r>
            <a:r>
              <a:rPr lang="en-US" altLang="en-US" sz="2200" i="1" dirty="0" smtClean="0">
                <a:latin typeface="+mn-lt"/>
                <a:ea typeface="MS PGothic" panose="020B0600070205080204" charset="-128"/>
              </a:rPr>
              <a:t>i:</a:t>
            </a:r>
            <a:endParaRPr lang="en-US" altLang="en-US" sz="2200" i="1" dirty="0" smtClean="0">
              <a:latin typeface="+mn-lt"/>
              <a:ea typeface="MS PGothic" panose="020B0600070205080204" charset="-128"/>
            </a:endParaRPr>
          </a:p>
          <a:p>
            <a:pPr marL="741680" lvl="1" indent="-284480" eaLnBrk="1" hangingPunct="1"/>
            <a:r>
              <a:rPr lang="en-US" altLang="en-US" sz="2200" dirty="0">
                <a:latin typeface="+mn-lt"/>
                <a:ea typeface="Arial" panose="020B0604020202020204" pitchFamily="34" charset="0"/>
              </a:rPr>
              <a:t>sends three packets that will reach router </a:t>
            </a:r>
            <a:r>
              <a:rPr lang="en-US" altLang="en-US" sz="2200" i="1" dirty="0">
                <a:latin typeface="+mn-lt"/>
                <a:ea typeface="Arial" panose="020B0604020202020204" pitchFamily="34" charset="0"/>
              </a:rPr>
              <a:t>i</a:t>
            </a:r>
            <a:r>
              <a:rPr lang="en-US" altLang="en-US" sz="2200" dirty="0">
                <a:latin typeface="+mn-lt"/>
                <a:ea typeface="Arial" panose="020B0604020202020204" pitchFamily="34" charset="0"/>
              </a:rPr>
              <a:t> on path towards destination</a:t>
            </a:r>
            <a:endParaRPr lang="en-US" altLang="en-US" sz="2200" dirty="0">
              <a:latin typeface="+mn-lt"/>
              <a:ea typeface="Arial" panose="020B0604020202020204" pitchFamily="34" charset="0"/>
            </a:endParaRPr>
          </a:p>
          <a:p>
            <a:pPr marL="741680" lvl="1" indent="-284480" eaLnBrk="1" hangingPunct="1"/>
            <a:r>
              <a:rPr lang="en-US" altLang="en-US" sz="2200" dirty="0" smtClean="0">
                <a:latin typeface="+mn-lt"/>
                <a:ea typeface="Arial" panose="020B0604020202020204" pitchFamily="34" charset="0"/>
              </a:rPr>
              <a:t>router </a:t>
            </a:r>
            <a:r>
              <a:rPr lang="en-US" altLang="en-US" sz="2200" i="1" dirty="0">
                <a:latin typeface="+mn-lt"/>
                <a:ea typeface="Arial" panose="020B0604020202020204" pitchFamily="34" charset="0"/>
              </a:rPr>
              <a:t>i</a:t>
            </a:r>
            <a:r>
              <a:rPr lang="en-US" altLang="en-US" sz="2200" dirty="0">
                <a:latin typeface="+mn-lt"/>
                <a:ea typeface="Arial" panose="020B0604020202020204" pitchFamily="34" charset="0"/>
              </a:rPr>
              <a:t> will return packets to sender</a:t>
            </a:r>
            <a:endParaRPr lang="en-US" altLang="en-US" sz="2200" dirty="0">
              <a:latin typeface="+mn-lt"/>
              <a:ea typeface="Arial" panose="020B0604020202020204" pitchFamily="34" charset="0"/>
            </a:endParaRPr>
          </a:p>
          <a:p>
            <a:pPr marL="741680" lvl="1" indent="-284480" eaLnBrk="1" hangingPunct="1"/>
            <a:r>
              <a:rPr lang="en-US" altLang="en-US" sz="2200" dirty="0">
                <a:latin typeface="+mn-lt"/>
                <a:ea typeface="Arial" panose="020B0604020202020204" pitchFamily="34" charset="0"/>
              </a:rPr>
              <a:t>sender times interval between transmission and reply.</a:t>
            </a:r>
            <a:endParaRPr lang="en-US" sz="2200" dirty="0">
              <a:latin typeface="+mn-lt"/>
            </a:endParaRPr>
          </a:p>
        </p:txBody>
      </p:sp>
      <p:pic>
        <p:nvPicPr>
          <p:cNvPr id="8" name="Picture 7" descr="A diagram has 2 P Cs and 5 routers in a line. Each router is wired to the routers beside it. 1 P C is before the line of routers, 1 is after. The first 3 P Cs are connected with an arrow starting from the P C, reaching to the third router, and looping back to the P C, 3 probes."/>
          <p:cNvPicPr>
            <a:picLocks noChangeAspect="1"/>
          </p:cNvPicPr>
          <p:nvPr/>
        </p:nvPicPr>
        <p:blipFill>
          <a:blip r:embed="rId1"/>
          <a:stretch>
            <a:fillRect/>
          </a:stretch>
        </p:blipFill>
        <p:spPr>
          <a:xfrm>
            <a:off x="1170137" y="5120808"/>
            <a:ext cx="6803726" cy="108518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“Real” </a:t>
            </a:r>
            <a:r>
              <a:rPr lang="en-US" dirty="0"/>
              <a:t>Internet Delays, Routes</a:t>
            </a:r>
            <a:endParaRPr lang="en-US" dirty="0"/>
          </a:p>
        </p:txBody>
      </p:sp>
      <p:sp>
        <p:nvSpPr>
          <p:cNvPr id="4" name="Content Placeholder 3"/>
          <p:cNvSpPr>
            <a:spLocks noGrp="1"/>
          </p:cNvSpPr>
          <p:nvPr>
            <p:ph idx="1"/>
          </p:nvPr>
        </p:nvSpPr>
        <p:spPr>
          <a:xfrm>
            <a:off x="457200" y="1600200"/>
            <a:ext cx="8229600" cy="408214"/>
          </a:xfrm>
        </p:spPr>
        <p:txBody>
          <a:bodyPr/>
          <a:lstStyle/>
          <a:p>
            <a:pPr marL="101600" indent="0">
              <a:buNone/>
            </a:pPr>
            <a:r>
              <a:rPr lang="en-US" altLang="en-US" sz="2200" b="1" dirty="0" smtClean="0">
                <a:solidFill>
                  <a:schemeClr val="tx1"/>
                </a:solidFill>
                <a:latin typeface="+mn-lt"/>
              </a:rPr>
              <a:t>Traceroute:</a:t>
            </a:r>
            <a:r>
              <a:rPr lang="en-US" altLang="en-US" sz="2200" dirty="0" smtClean="0">
                <a:solidFill>
                  <a:schemeClr val="tx1"/>
                </a:solidFill>
                <a:latin typeface="+mn-lt"/>
              </a:rPr>
              <a:t> </a:t>
            </a:r>
            <a:r>
              <a:rPr lang="en-US" altLang="en-US" sz="2200" dirty="0">
                <a:solidFill>
                  <a:schemeClr val="tx1"/>
                </a:solidFill>
                <a:latin typeface="+mn-lt"/>
              </a:rPr>
              <a:t>gaia.cs.umass.edu to </a:t>
            </a:r>
            <a:r>
              <a:rPr lang="en-US" altLang="en-US" sz="2200" dirty="0" smtClean="0">
                <a:solidFill>
                  <a:schemeClr val="tx1"/>
                </a:solidFill>
                <a:latin typeface="+mn-lt"/>
                <a:hlinkClick r:id="rId1" tooltip="http://www.eurecom.fr/en"/>
              </a:rPr>
              <a:t>www.eurecom.fr</a:t>
            </a:r>
            <a:endParaRPr lang="en-US" sz="2200" dirty="0">
              <a:solidFill>
                <a:schemeClr val="tx1"/>
              </a:solidFill>
              <a:latin typeface="+mn-lt"/>
            </a:endParaRPr>
          </a:p>
        </p:txBody>
      </p:sp>
      <p:pic>
        <p:nvPicPr>
          <p:cNvPr id="3" name="Picture 2" descr="There are 19 lines of code as follows. Line 1. c s hyphen g w left parenthesis 128 period 119 period 240 period 254 right parenthesis, 1 m s 1 m s 2 m s. Notes, these 3 m s parts are 3 delay measurements from g a I a dot c s dot u m a s s dot e d u to c s hyphen g w dot c s dot u m a s s dot e d u. Line 2. border 1 hyphen r t dash f a 5 hyphen 1 dash 0 dot g w dot u m a s s dot e d u left parenthesis 128 period 119 period 3 period 145 right parenthesis 1 m s 1 m s 2 m s. Line 3. c h t hyphen v b n s dot g w dot u m a s s dot e d u left parenthesis 128 period 119 period 3 period 130 right parenthesis 6 m s 5 m s 5 m s. Line 4. j n 1 hyphen a t 1 hyphen 0 hyphen 0 hyphen 19 dot w o r dot v b n s dot net left parenthesis 204 period 147 period 132 period 129 right parenthesis 16 m s 11 m s 13 m s. Line 5. j n 1 hyphen s o 7 hyphen 0 hyphen 0 hyphen 0 hyphen w a e dot v b n s dot net left parenthesis 204 period 147 period 136 period 136 right parenthesis 21 m s 18 m s 18 m s. Line 6. abilene hyphen v b n s dot abilene dot u c a i d dot e d u left parenthesis 198 period 32 period 11 period 9 right parenthesis 22 m s 18 m s 22 m s. Line 7. n y c m hyphen wash dot Abilene dot u c a i d dot e d u left parenthesis 198 period 32 period 8 period 46 right parenthesis 22 m s 22 m s 22 m s. Notes, an arrow points from the end of line 7 to the end of line 8, trans oceanic link. Line 9. d e 2 hyphen 1 period d e 1 period d e period g e a n t dot net left parenthesis 62 period 40 period 96 period 129 right parenthesis 109 m s 102 m s 104 m s. Line 10. d e period f r 1 period f r period g e a n t dot net left parenthesis 60 period 40 period 96 period 50 right parenthesis 113 m s 121 m s 114 m s. Line 11. r e n a t e r hyphen g w period f r 1 period f r period g e a n t dot net left parenthesis 62 period 40 period 103 period 54 right parenthesis 112 m s 114 m s 112 m s. Line 12. n I o hyphen n 2 period c s s i period r e n a t e r period f r left parenthesis 193 period 51 period 206 period 13 right parenthesis 11 m s 114 m s 116 m s. Line 13. nice period c s s i period r e n a t e r period f r left parenthesis 195 period 220 period 98 period 102 right parenthesis 123 m s 125 m s 124 m s. Line 14. r 3 t 2 hyphen nice period c s s I period r e n a t e r period f r left parenthesis 195 period 220 period 98 period 110 right parenthesis 126 m s 126 m s 124 m s. Line 15. e u r e c o m hyphen v a l b o n n e period r 3 t 2 period f t dot net left parenthesis 193 period 48 period 50 period 54 right parenthesis. 135 m s 128 m s 133 m s. Line 16. 194 period 214 period 211 period 25 left parenthesis 194 period 214 period 211 period 25 right parenthesis 126 m s 128 m s 126 m s. Line 17. Asterisk asterisk asterisk.  Line 18. Asterisk asterisk asterisk. Notes, the asterisk means no response, or probe lost, router not replying. Line 19. fantasia period e u r e c o m period f r left parenthesis 193 period 55 period 113 period 142 right parenthesis 132 m s 128 m s 136 m 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7145" y="2124008"/>
            <a:ext cx="6989710" cy="3720326"/>
          </a:xfrm>
          <a:prstGeom prst="rect">
            <a:avLst/>
          </a:prstGeom>
        </p:spPr>
      </p:pic>
      <p:sp>
        <p:nvSpPr>
          <p:cNvPr id="5" name="Content Placeholder 4"/>
          <p:cNvSpPr>
            <a:spLocks noGrp="1"/>
          </p:cNvSpPr>
          <p:nvPr>
            <p:ph idx="13"/>
          </p:nvPr>
        </p:nvSpPr>
        <p:spPr>
          <a:xfrm>
            <a:off x="326572" y="5959928"/>
            <a:ext cx="8229600" cy="402771"/>
          </a:xfrm>
        </p:spPr>
        <p:txBody>
          <a:bodyPr/>
          <a:lstStyle/>
          <a:p>
            <a:pPr marL="101600" indent="0">
              <a:buNone/>
            </a:pPr>
            <a:r>
              <a:rPr lang="en-US" altLang="en-US" dirty="0">
                <a:latin typeface="+mn-lt"/>
              </a:rPr>
              <a:t>* Do some traceroutes from exotic countries at </a:t>
            </a:r>
            <a:r>
              <a:rPr lang="en-US" altLang="en-US" dirty="0" smtClean="0">
                <a:latin typeface="+mn-lt"/>
                <a:hlinkClick r:id="rId3" tooltip="http://www.traceroute.org/"/>
              </a:rPr>
              <a:t>www.traceroute.org</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Packet Loss</a:t>
            </a:r>
            <a:endParaRPr lang="en-US" dirty="0"/>
          </a:p>
        </p:txBody>
      </p:sp>
      <p:sp>
        <p:nvSpPr>
          <p:cNvPr id="6" name="Text Placeholder 5"/>
          <p:cNvSpPr>
            <a:spLocks noGrp="1"/>
          </p:cNvSpPr>
          <p:nvPr>
            <p:ph type="body" idx="1"/>
          </p:nvPr>
        </p:nvSpPr>
        <p:spPr>
          <a:xfrm>
            <a:off x="457200" y="1600200"/>
            <a:ext cx="8229600" cy="1877786"/>
          </a:xfrm>
        </p:spPr>
        <p:txBody>
          <a:bodyPr/>
          <a:lstStyle/>
          <a:p>
            <a:pPr eaLnBrk="1" hangingPunct="1"/>
            <a:r>
              <a:rPr lang="en-US" altLang="en-US" sz="2200" dirty="0">
                <a:latin typeface="+mn-lt"/>
                <a:ea typeface="MS PGothic" panose="020B0600070205080204" charset="-128"/>
              </a:rPr>
              <a:t>queue (aka buffer) preceding link in buffer has finite capacity</a:t>
            </a:r>
            <a:endParaRPr lang="en-US" altLang="en-US" sz="2200" dirty="0">
              <a:latin typeface="+mn-lt"/>
              <a:ea typeface="MS PGothic" panose="020B0600070205080204" charset="-128"/>
            </a:endParaRPr>
          </a:p>
          <a:p>
            <a:pPr eaLnBrk="1" hangingPunct="1"/>
            <a:r>
              <a:rPr lang="en-US" altLang="en-US" sz="2200" dirty="0">
                <a:latin typeface="+mn-lt"/>
                <a:ea typeface="MS PGothic" panose="020B0600070205080204" charset="-128"/>
              </a:rPr>
              <a:t>packet arriving to full queue dropped (aka lost)</a:t>
            </a:r>
            <a:endParaRPr lang="en-US" altLang="en-US" sz="2200" dirty="0">
              <a:latin typeface="+mn-lt"/>
              <a:ea typeface="MS PGothic" panose="020B0600070205080204" charset="-128"/>
            </a:endParaRPr>
          </a:p>
          <a:p>
            <a:pPr eaLnBrk="1" hangingPunct="1"/>
            <a:r>
              <a:rPr lang="en-US" altLang="en-US" sz="2200" dirty="0">
                <a:latin typeface="+mn-lt"/>
                <a:ea typeface="MS PGothic" panose="020B0600070205080204" charset="-128"/>
              </a:rPr>
              <a:t>lost packet may be retransmitted by previous node, by source end system, or not at </a:t>
            </a:r>
            <a:r>
              <a:rPr lang="en-US" altLang="en-US" sz="2200" dirty="0" smtClean="0">
                <a:latin typeface="+mn-lt"/>
                <a:ea typeface="MS PGothic" panose="020B0600070205080204" charset="-128"/>
              </a:rPr>
              <a:t>all</a:t>
            </a:r>
            <a:endParaRPr lang="en-US" sz="2200" dirty="0">
              <a:latin typeface="+mn-lt"/>
            </a:endParaRPr>
          </a:p>
        </p:txBody>
      </p:sp>
      <p:pic>
        <p:nvPicPr>
          <p:cNvPr id="7" name="Picture 6" descr="A diagram has 2 P C’s and a router. Both P C’s are wired to the router. P C B sends a packet to the router. In the router, the packet queue is full of packets, so the packet arriving from P C B to the full buffer is lost. The queue of packets in the router is the buffer, waiting area. The first packet in the line is the packet being transmit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06505" y="3795353"/>
            <a:ext cx="6530990" cy="224198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Throughput </a:t>
            </a:r>
            <a:r>
              <a:rPr lang="en-US" sz="2000" b="0" dirty="0" smtClean="0"/>
              <a:t>(1 of 2)</a:t>
            </a:r>
            <a:endParaRPr lang="en-US" sz="2000" b="0" dirty="0"/>
          </a:p>
        </p:txBody>
      </p:sp>
      <p:sp>
        <p:nvSpPr>
          <p:cNvPr id="3" name="Text Placeholder 2"/>
          <p:cNvSpPr>
            <a:spLocks noGrp="1"/>
          </p:cNvSpPr>
          <p:nvPr>
            <p:ph type="body" idx="1"/>
          </p:nvPr>
        </p:nvSpPr>
        <p:spPr>
          <a:xfrm>
            <a:off x="457200" y="1600200"/>
            <a:ext cx="8229600" cy="1845129"/>
          </a:xfrm>
        </p:spPr>
        <p:txBody>
          <a:bodyPr/>
          <a:lstStyle/>
          <a:p>
            <a:r>
              <a:rPr lang="en-US" sz="2400" b="1" dirty="0">
                <a:latin typeface="+mn-lt"/>
              </a:rPr>
              <a:t>throughput:</a:t>
            </a:r>
            <a:r>
              <a:rPr lang="en-US" sz="2400" dirty="0">
                <a:latin typeface="+mn-lt"/>
              </a:rPr>
              <a:t> rate (bits/time unit) at which bits transferred between sender/receiver</a:t>
            </a:r>
            <a:endParaRPr lang="en-US" sz="2400" dirty="0">
              <a:latin typeface="+mn-lt"/>
            </a:endParaRPr>
          </a:p>
          <a:p>
            <a:pPr lvl="1"/>
            <a:r>
              <a:rPr lang="en-US" sz="2400" b="1" dirty="0">
                <a:latin typeface="+mn-lt"/>
              </a:rPr>
              <a:t>instantaneous:</a:t>
            </a:r>
            <a:r>
              <a:rPr lang="en-US" sz="2400" dirty="0">
                <a:latin typeface="+mn-lt"/>
              </a:rPr>
              <a:t> rate at given point in time</a:t>
            </a:r>
            <a:endParaRPr lang="en-US" sz="2400" dirty="0">
              <a:latin typeface="+mn-lt"/>
            </a:endParaRPr>
          </a:p>
          <a:p>
            <a:pPr lvl="1"/>
            <a:r>
              <a:rPr lang="en-US" sz="2400" b="1" dirty="0">
                <a:latin typeface="+mn-lt"/>
              </a:rPr>
              <a:t>average:</a:t>
            </a:r>
            <a:r>
              <a:rPr lang="en-US" sz="2400" dirty="0">
                <a:latin typeface="+mn-lt"/>
              </a:rPr>
              <a:t> rate over longer period of time</a:t>
            </a:r>
            <a:endParaRPr lang="en-US" sz="2400" dirty="0">
              <a:latin typeface="+mn-lt"/>
            </a:endParaRPr>
          </a:p>
        </p:txBody>
      </p:sp>
      <p:pic>
        <p:nvPicPr>
          <p:cNvPr id="4" name="Picture 3" descr="A diagram has 3 main parts connected by pipes. Part 1, a server sends bits, or fluid, into the pipe. The pipe can carry fluid at the rate R sub s bits per second. Part 2. The fluid continues through another pipe, which can carry fluid at a rate R sub c bits per second. Part 3. The fluid comes out at a P C."/>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14582" y="3732879"/>
            <a:ext cx="8114836" cy="2188806"/>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smtClean="0"/>
              <a:t>“Fun” </a:t>
            </a:r>
            <a:r>
              <a:rPr lang="en-US" dirty="0"/>
              <a:t>Internet-Connected Devices</a:t>
            </a:r>
            <a:endParaRPr lang="en-US" dirty="0"/>
          </a:p>
        </p:txBody>
      </p:sp>
      <p:pic>
        <p:nvPicPr>
          <p:cNvPr id="7" name="Picture 4" descr="A smart picture fram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66789" y="1425575"/>
            <a:ext cx="1608164"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7"/>
          <p:cNvSpPr txBox="1">
            <a:spLocks noChangeArrowheads="1"/>
          </p:cNvSpPr>
          <p:nvPr/>
        </p:nvSpPr>
        <p:spPr bwMode="auto">
          <a:xfrm>
            <a:off x="895350" y="2789238"/>
            <a:ext cx="218200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charset="-128"/>
              </a:defRPr>
            </a:lvl1pPr>
            <a:lvl2pPr marL="742950" indent="-285750">
              <a:defRPr sz="2400">
                <a:solidFill>
                  <a:schemeClr val="tx1"/>
                </a:solidFill>
                <a:latin typeface="Arial" panose="020B0604020202020204" pitchFamily="34" charset="0"/>
                <a:ea typeface="MS PGothic" panose="020B0600070205080204" charset="-128"/>
              </a:defRPr>
            </a:lvl2pPr>
            <a:lvl3pPr marL="1143000" indent="-228600">
              <a:defRPr sz="2400">
                <a:solidFill>
                  <a:schemeClr val="tx1"/>
                </a:solidFill>
                <a:latin typeface="Arial" panose="020B0604020202020204" pitchFamily="34" charset="0"/>
                <a:ea typeface="MS PGothic" panose="020B0600070205080204" charset="-128"/>
              </a:defRPr>
            </a:lvl3pPr>
            <a:lvl4pPr marL="1600200" indent="-228600">
              <a:defRPr sz="2400">
                <a:solidFill>
                  <a:schemeClr val="tx1"/>
                </a:solidFill>
                <a:latin typeface="Arial" panose="020B0604020202020204" pitchFamily="34" charset="0"/>
                <a:ea typeface="MS PGothic" panose="020B0600070205080204" charset="-128"/>
              </a:defRPr>
            </a:lvl4pPr>
            <a:lvl5pPr marL="2057400" indent="-228600">
              <a:defRPr sz="2400">
                <a:solidFill>
                  <a:schemeClr val="tx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9pPr>
          </a:lstStyle>
          <a:p>
            <a:r>
              <a:rPr lang="en-US" altLang="en-US" sz="1600" dirty="0">
                <a:latin typeface="+mn-lt"/>
              </a:rPr>
              <a:t>IP picture frame</a:t>
            </a:r>
            <a:endParaRPr lang="en-US" altLang="en-US" sz="1600" dirty="0">
              <a:latin typeface="+mn-lt"/>
            </a:endParaRPr>
          </a:p>
          <a:p>
            <a:r>
              <a:rPr lang="en-US" altLang="en-US" sz="1600" dirty="0">
                <a:latin typeface="+mn-lt"/>
                <a:hlinkClick r:id="rId2"/>
              </a:rPr>
              <a:t>http://www.ceiva.com/</a:t>
            </a:r>
            <a:endParaRPr lang="en-US" altLang="en-US" sz="1600" dirty="0">
              <a:latin typeface="+mn-lt"/>
            </a:endParaRPr>
          </a:p>
        </p:txBody>
      </p:sp>
      <p:graphicFrame>
        <p:nvGraphicFramePr>
          <p:cNvPr id="12" name="Picture 14" descr="A refrigerator has a digital screen."/>
          <p:cNvGraphicFramePr>
            <a:graphicFrameLocks noChangeAspect="1"/>
          </p:cNvGraphicFramePr>
          <p:nvPr/>
        </p:nvGraphicFramePr>
        <p:xfrm>
          <a:off x="919163" y="3581400"/>
          <a:ext cx="803275" cy="2168525"/>
        </p:xfrm>
        <a:graphic>
          <a:graphicData uri="http://schemas.openxmlformats.org/presentationml/2006/ole">
            <mc:AlternateContent xmlns:mc="http://schemas.openxmlformats.org/markup-compatibility/2006">
              <mc:Choice xmlns:v="urn:schemas-microsoft-com:vml" Requires="v">
                <p:oleObj spid="_x0000_s1976" name="" r:id="rId3" imgW="1435100" imgH="3873500" progId="">
                  <p:embed/>
                </p:oleObj>
              </mc:Choice>
              <mc:Fallback>
                <p:oleObj name="" r:id="rId3" imgW="1435100" imgH="3873500" progId="">
                  <p:embed/>
                  <p:pic>
                    <p:nvPicPr>
                      <p:cNvPr id="0" name="Object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9163" y="3581400"/>
                        <a:ext cx="803275" cy="2168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3" name="Text Box 8"/>
          <p:cNvSpPr txBox="1">
            <a:spLocks noChangeArrowheads="1"/>
          </p:cNvSpPr>
          <p:nvPr/>
        </p:nvSpPr>
        <p:spPr bwMode="auto">
          <a:xfrm>
            <a:off x="981075" y="5789613"/>
            <a:ext cx="1179513"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charset="-128"/>
              </a:defRPr>
            </a:lvl1pPr>
            <a:lvl2pPr marL="742950" indent="-285750">
              <a:defRPr sz="2400">
                <a:solidFill>
                  <a:schemeClr val="tx1"/>
                </a:solidFill>
                <a:latin typeface="Arial" panose="020B0604020202020204" pitchFamily="34" charset="0"/>
                <a:ea typeface="MS PGothic" panose="020B0600070205080204" charset="-128"/>
              </a:defRPr>
            </a:lvl2pPr>
            <a:lvl3pPr marL="1143000" indent="-228600">
              <a:defRPr sz="2400">
                <a:solidFill>
                  <a:schemeClr val="tx1"/>
                </a:solidFill>
                <a:latin typeface="Arial" panose="020B0604020202020204" pitchFamily="34" charset="0"/>
                <a:ea typeface="MS PGothic" panose="020B0600070205080204" charset="-128"/>
              </a:defRPr>
            </a:lvl3pPr>
            <a:lvl4pPr marL="1600200" indent="-228600">
              <a:defRPr sz="2400">
                <a:solidFill>
                  <a:schemeClr val="tx1"/>
                </a:solidFill>
                <a:latin typeface="Arial" panose="020B0604020202020204" pitchFamily="34" charset="0"/>
                <a:ea typeface="MS PGothic" panose="020B0600070205080204" charset="-128"/>
              </a:defRPr>
            </a:lvl4pPr>
            <a:lvl5pPr marL="2057400" indent="-228600">
              <a:defRPr sz="2400">
                <a:solidFill>
                  <a:schemeClr val="tx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9pPr>
          </a:lstStyle>
          <a:p>
            <a:r>
              <a:rPr lang="en-US" altLang="en-US" sz="1600" dirty="0">
                <a:latin typeface="+mn-lt"/>
              </a:rPr>
              <a:t>Internet </a:t>
            </a:r>
            <a:endParaRPr lang="en-US" altLang="en-US" sz="1600" dirty="0">
              <a:latin typeface="+mn-lt"/>
            </a:endParaRPr>
          </a:p>
          <a:p>
            <a:r>
              <a:rPr lang="en-US" altLang="en-US" sz="1600" dirty="0">
                <a:latin typeface="+mn-lt"/>
              </a:rPr>
              <a:t>refrigerator</a:t>
            </a:r>
            <a:endParaRPr lang="en-US" altLang="en-US" sz="1600" dirty="0">
              <a:latin typeface="+mn-lt"/>
            </a:endParaRPr>
          </a:p>
        </p:txBody>
      </p:sp>
      <p:pic>
        <p:nvPicPr>
          <p:cNvPr id="14" name="Picture 16" descr="A sling box devic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51025" y="3508375"/>
            <a:ext cx="1552575"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ext Box 8"/>
          <p:cNvSpPr txBox="1">
            <a:spLocks noChangeArrowheads="1"/>
          </p:cNvSpPr>
          <p:nvPr/>
        </p:nvSpPr>
        <p:spPr bwMode="auto">
          <a:xfrm>
            <a:off x="2006600" y="4148138"/>
            <a:ext cx="2487613"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charset="-128"/>
              </a:defRPr>
            </a:lvl1pPr>
            <a:lvl2pPr marL="742950" indent="-285750">
              <a:defRPr sz="2400">
                <a:solidFill>
                  <a:schemeClr val="tx1"/>
                </a:solidFill>
                <a:latin typeface="Arial" panose="020B0604020202020204" pitchFamily="34" charset="0"/>
                <a:ea typeface="MS PGothic" panose="020B0600070205080204" charset="-128"/>
              </a:defRPr>
            </a:lvl2pPr>
            <a:lvl3pPr marL="1143000" indent="-228600">
              <a:defRPr sz="2400">
                <a:solidFill>
                  <a:schemeClr val="tx1"/>
                </a:solidFill>
                <a:latin typeface="Arial" panose="020B0604020202020204" pitchFamily="34" charset="0"/>
                <a:ea typeface="MS PGothic" panose="020B0600070205080204" charset="-128"/>
              </a:defRPr>
            </a:lvl3pPr>
            <a:lvl4pPr marL="1600200" indent="-228600">
              <a:defRPr sz="2400">
                <a:solidFill>
                  <a:schemeClr val="tx1"/>
                </a:solidFill>
                <a:latin typeface="Arial" panose="020B0604020202020204" pitchFamily="34" charset="0"/>
                <a:ea typeface="MS PGothic" panose="020B0600070205080204" charset="-128"/>
              </a:defRPr>
            </a:lvl4pPr>
            <a:lvl5pPr marL="2057400" indent="-228600">
              <a:defRPr sz="2400">
                <a:solidFill>
                  <a:schemeClr val="tx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9pPr>
          </a:lstStyle>
          <a:p>
            <a:r>
              <a:rPr lang="en-US" altLang="en-US" sz="1600" dirty="0">
                <a:latin typeface="+mn-lt"/>
              </a:rPr>
              <a:t>Slingbox: watch,</a:t>
            </a:r>
            <a:endParaRPr lang="en-US" altLang="en-US" sz="1600" dirty="0">
              <a:latin typeface="+mn-lt"/>
            </a:endParaRPr>
          </a:p>
          <a:p>
            <a:r>
              <a:rPr lang="en-US" altLang="en-US" sz="1600" dirty="0">
                <a:latin typeface="+mn-lt"/>
              </a:rPr>
              <a:t>control cable TV remotely</a:t>
            </a:r>
            <a:endParaRPr lang="en-US" altLang="en-US" sz="1600" dirty="0">
              <a:latin typeface="+mn-lt"/>
            </a:endParaRPr>
          </a:p>
        </p:txBody>
      </p:sp>
      <p:pic>
        <p:nvPicPr>
          <p:cNvPr id="19" name="Picture 1" descr="A bed mattress has a cable plugged into it."/>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563813" y="4972050"/>
            <a:ext cx="1289050" cy="154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 Box 8"/>
          <p:cNvSpPr txBox="1">
            <a:spLocks noChangeArrowheads="1"/>
          </p:cNvSpPr>
          <p:nvPr/>
        </p:nvSpPr>
        <p:spPr bwMode="auto">
          <a:xfrm>
            <a:off x="3940175" y="5151438"/>
            <a:ext cx="1233488"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charset="-128"/>
              </a:defRPr>
            </a:lvl1pPr>
            <a:lvl2pPr marL="742950" indent="-285750">
              <a:defRPr sz="2400">
                <a:solidFill>
                  <a:schemeClr val="tx1"/>
                </a:solidFill>
                <a:latin typeface="Arial" panose="020B0604020202020204" pitchFamily="34" charset="0"/>
                <a:ea typeface="MS PGothic" panose="020B0600070205080204" charset="-128"/>
              </a:defRPr>
            </a:lvl2pPr>
            <a:lvl3pPr marL="1143000" indent="-228600">
              <a:defRPr sz="2400">
                <a:solidFill>
                  <a:schemeClr val="tx1"/>
                </a:solidFill>
                <a:latin typeface="Arial" panose="020B0604020202020204" pitchFamily="34" charset="0"/>
                <a:ea typeface="MS PGothic" panose="020B0600070205080204" charset="-128"/>
              </a:defRPr>
            </a:lvl3pPr>
            <a:lvl4pPr marL="1600200" indent="-228600">
              <a:defRPr sz="2400">
                <a:solidFill>
                  <a:schemeClr val="tx1"/>
                </a:solidFill>
                <a:latin typeface="Arial" panose="020B0604020202020204" pitchFamily="34" charset="0"/>
                <a:ea typeface="MS PGothic" panose="020B0600070205080204" charset="-128"/>
              </a:defRPr>
            </a:lvl4pPr>
            <a:lvl5pPr marL="2057400" indent="-228600">
              <a:defRPr sz="2400">
                <a:solidFill>
                  <a:schemeClr val="tx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9pPr>
          </a:lstStyle>
          <a:p>
            <a:r>
              <a:rPr lang="en-US" altLang="en-US" sz="1600" dirty="0">
                <a:latin typeface="+mn-lt"/>
              </a:rPr>
              <a:t>sensorized,</a:t>
            </a:r>
            <a:endParaRPr lang="en-US" altLang="en-US" sz="1600" dirty="0">
              <a:latin typeface="+mn-lt"/>
            </a:endParaRPr>
          </a:p>
          <a:p>
            <a:r>
              <a:rPr lang="en-US" altLang="en-US" sz="1600" dirty="0">
                <a:latin typeface="+mn-lt"/>
              </a:rPr>
              <a:t>bed</a:t>
            </a:r>
            <a:endParaRPr lang="en-US" altLang="en-US" sz="1600" dirty="0">
              <a:latin typeface="+mn-lt"/>
            </a:endParaRPr>
          </a:p>
          <a:p>
            <a:r>
              <a:rPr lang="en-US" altLang="en-US" sz="1600" dirty="0">
                <a:latin typeface="+mn-lt"/>
              </a:rPr>
              <a:t>mattress</a:t>
            </a:r>
            <a:endParaRPr lang="en-US" altLang="en-US" sz="1600" dirty="0">
              <a:latin typeface="+mn-lt"/>
            </a:endParaRPr>
          </a:p>
        </p:txBody>
      </p:sp>
      <p:pic>
        <p:nvPicPr>
          <p:cNvPr id="6" name="Picture 3" descr="A toaster with 2 slices of toast. The toast has weather types burnt onto the faces. 1 is a cloud, the other is a su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25850" y="1460500"/>
            <a:ext cx="2495550" cy="2935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8"/>
          <p:cNvSpPr txBox="1">
            <a:spLocks noChangeArrowheads="1"/>
          </p:cNvSpPr>
          <p:nvPr/>
        </p:nvSpPr>
        <p:spPr bwMode="auto">
          <a:xfrm>
            <a:off x="6295173" y="1989138"/>
            <a:ext cx="2246313"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charset="-128"/>
              </a:defRPr>
            </a:lvl1pPr>
            <a:lvl2pPr marL="742950" indent="-285750">
              <a:defRPr sz="2400">
                <a:solidFill>
                  <a:schemeClr val="tx1"/>
                </a:solidFill>
                <a:latin typeface="Arial" panose="020B0604020202020204" pitchFamily="34" charset="0"/>
                <a:ea typeface="MS PGothic" panose="020B0600070205080204" charset="-128"/>
              </a:defRPr>
            </a:lvl2pPr>
            <a:lvl3pPr marL="1143000" indent="-228600">
              <a:defRPr sz="2400">
                <a:solidFill>
                  <a:schemeClr val="tx1"/>
                </a:solidFill>
                <a:latin typeface="Arial" panose="020B0604020202020204" pitchFamily="34" charset="0"/>
                <a:ea typeface="MS PGothic" panose="020B0600070205080204" charset="-128"/>
              </a:defRPr>
            </a:lvl3pPr>
            <a:lvl4pPr marL="1600200" indent="-228600">
              <a:defRPr sz="2400">
                <a:solidFill>
                  <a:schemeClr val="tx1"/>
                </a:solidFill>
                <a:latin typeface="Arial" panose="020B0604020202020204" pitchFamily="34" charset="0"/>
                <a:ea typeface="MS PGothic" panose="020B0600070205080204" charset="-128"/>
              </a:defRPr>
            </a:lvl4pPr>
            <a:lvl5pPr marL="2057400" indent="-228600">
              <a:defRPr sz="2400">
                <a:solidFill>
                  <a:schemeClr val="tx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9pPr>
          </a:lstStyle>
          <a:p>
            <a:r>
              <a:rPr lang="en-US" altLang="en-US" sz="1600" dirty="0">
                <a:latin typeface="+mn-lt"/>
              </a:rPr>
              <a:t>Web-enabled toaster +</a:t>
            </a:r>
            <a:endParaRPr lang="en-US" altLang="en-US" sz="1600" dirty="0">
              <a:latin typeface="+mn-lt"/>
            </a:endParaRPr>
          </a:p>
          <a:p>
            <a:r>
              <a:rPr lang="en-US" altLang="en-US" sz="1600" dirty="0">
                <a:latin typeface="+mn-lt"/>
              </a:rPr>
              <a:t>weather forecaster</a:t>
            </a:r>
            <a:endParaRPr lang="en-US" altLang="en-US" sz="1600" dirty="0">
              <a:latin typeface="+mn-lt"/>
            </a:endParaRPr>
          </a:p>
        </p:txBody>
      </p:sp>
      <p:pic>
        <p:nvPicPr>
          <p:cNvPr id="17" name="Picture 23" descr="A tweet a watt device has a digital display above a power outlet."/>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891338" y="2754313"/>
            <a:ext cx="695325" cy="109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 Box 10"/>
          <p:cNvSpPr txBox="1">
            <a:spLocks noChangeArrowheads="1"/>
          </p:cNvSpPr>
          <p:nvPr/>
        </p:nvSpPr>
        <p:spPr bwMode="auto">
          <a:xfrm>
            <a:off x="6753225" y="3841750"/>
            <a:ext cx="19415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charset="-128"/>
              </a:defRPr>
            </a:lvl1pPr>
            <a:lvl2pPr marL="742950" indent="-285750">
              <a:defRPr sz="2400">
                <a:solidFill>
                  <a:schemeClr val="tx1"/>
                </a:solidFill>
                <a:latin typeface="Arial" panose="020B0604020202020204" pitchFamily="34" charset="0"/>
                <a:ea typeface="MS PGothic" panose="020B0600070205080204" charset="-128"/>
              </a:defRPr>
            </a:lvl2pPr>
            <a:lvl3pPr marL="1143000" indent="-228600">
              <a:defRPr sz="2400">
                <a:solidFill>
                  <a:schemeClr val="tx1"/>
                </a:solidFill>
                <a:latin typeface="Arial" panose="020B0604020202020204" pitchFamily="34" charset="0"/>
                <a:ea typeface="MS PGothic" panose="020B0600070205080204" charset="-128"/>
              </a:defRPr>
            </a:lvl3pPr>
            <a:lvl4pPr marL="1600200" indent="-228600">
              <a:defRPr sz="2400">
                <a:solidFill>
                  <a:schemeClr val="tx1"/>
                </a:solidFill>
                <a:latin typeface="Arial" panose="020B0604020202020204" pitchFamily="34" charset="0"/>
                <a:ea typeface="MS PGothic" panose="020B0600070205080204" charset="-128"/>
              </a:defRPr>
            </a:lvl4pPr>
            <a:lvl5pPr marL="2057400" indent="-228600">
              <a:defRPr sz="2400">
                <a:solidFill>
                  <a:schemeClr val="tx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9pPr>
          </a:lstStyle>
          <a:p>
            <a:r>
              <a:rPr lang="en-US" altLang="en-US" sz="1600" dirty="0">
                <a:latin typeface="+mn-lt"/>
              </a:rPr>
              <a:t>Tweet-a-watt: </a:t>
            </a:r>
            <a:endParaRPr lang="en-US" altLang="en-US" sz="1600" dirty="0">
              <a:latin typeface="+mn-lt"/>
            </a:endParaRPr>
          </a:p>
          <a:p>
            <a:r>
              <a:rPr lang="en-US" altLang="en-US" sz="1600" dirty="0">
                <a:latin typeface="+mn-lt"/>
              </a:rPr>
              <a:t>monitor energy use</a:t>
            </a:r>
            <a:endParaRPr lang="en-US" altLang="en-US" sz="1600" dirty="0">
              <a:latin typeface="+mn-lt"/>
            </a:endParaRPr>
          </a:p>
        </p:txBody>
      </p:sp>
      <p:pic>
        <p:nvPicPr>
          <p:cNvPr id="10" name="Picture 9" descr="Desktop phones have digital displays."/>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208712" y="4449842"/>
            <a:ext cx="1981200" cy="1587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ext Box 11"/>
          <p:cNvSpPr txBox="1">
            <a:spLocks noChangeArrowheads="1"/>
          </p:cNvSpPr>
          <p:nvPr/>
        </p:nvSpPr>
        <p:spPr bwMode="auto">
          <a:xfrm>
            <a:off x="6440487" y="6015573"/>
            <a:ext cx="15970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charset="-128"/>
              </a:defRPr>
            </a:lvl1pPr>
            <a:lvl2pPr marL="742950" indent="-285750">
              <a:defRPr sz="2400">
                <a:solidFill>
                  <a:schemeClr val="tx1"/>
                </a:solidFill>
                <a:latin typeface="Arial" panose="020B0604020202020204" pitchFamily="34" charset="0"/>
                <a:ea typeface="MS PGothic" panose="020B0600070205080204" charset="-128"/>
              </a:defRPr>
            </a:lvl2pPr>
            <a:lvl3pPr marL="1143000" indent="-228600">
              <a:defRPr sz="2400">
                <a:solidFill>
                  <a:schemeClr val="tx1"/>
                </a:solidFill>
                <a:latin typeface="Arial" panose="020B0604020202020204" pitchFamily="34" charset="0"/>
                <a:ea typeface="MS PGothic" panose="020B0600070205080204" charset="-128"/>
              </a:defRPr>
            </a:lvl3pPr>
            <a:lvl4pPr marL="1600200" indent="-228600">
              <a:defRPr sz="2400">
                <a:solidFill>
                  <a:schemeClr val="tx1"/>
                </a:solidFill>
                <a:latin typeface="Arial" panose="020B0604020202020204" pitchFamily="34" charset="0"/>
                <a:ea typeface="MS PGothic" panose="020B0600070205080204" charset="-128"/>
              </a:defRPr>
            </a:lvl4pPr>
            <a:lvl5pPr marL="2057400" indent="-228600">
              <a:defRPr sz="2400">
                <a:solidFill>
                  <a:schemeClr val="tx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9pPr>
          </a:lstStyle>
          <a:p>
            <a:r>
              <a:rPr lang="en-US" altLang="en-US" sz="1600" dirty="0">
                <a:latin typeface="+mn-lt"/>
              </a:rPr>
              <a:t>Internet phones</a:t>
            </a:r>
            <a:endParaRPr lang="en-US" altLang="en-US" sz="1600" dirty="0">
              <a:latin typeface="+mn-lt"/>
            </a:endParaRP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Throughput </a:t>
            </a:r>
            <a:r>
              <a:rPr lang="en-US" sz="2000" b="0" dirty="0" smtClean="0"/>
              <a:t>(2 of 2)</a:t>
            </a:r>
            <a:endParaRPr lang="en-US" sz="2000" b="0" dirty="0"/>
          </a:p>
        </p:txBody>
      </p:sp>
      <p:sp>
        <p:nvSpPr>
          <p:cNvPr id="6" name="Content Placeholder 5"/>
          <p:cNvSpPr>
            <a:spLocks noGrp="1"/>
          </p:cNvSpPr>
          <p:nvPr>
            <p:ph idx="1"/>
          </p:nvPr>
        </p:nvSpPr>
        <p:spPr>
          <a:xfrm>
            <a:off x="457200" y="1600200"/>
            <a:ext cx="8229600" cy="522514"/>
          </a:xfrm>
        </p:spPr>
        <p:txBody>
          <a:bodyPr/>
          <a:lstStyle/>
          <a:p>
            <a:pPr indent="-255905"/>
            <a:r>
              <a:rPr lang="en-US" altLang="en-US" sz="2200" b="1" i="1" dirty="0">
                <a:solidFill>
                  <a:schemeClr val="tx1"/>
                </a:solidFill>
                <a:latin typeface="+mn-lt"/>
                <a:ea typeface="MS PGothic" panose="020B0600070205080204" charset="-128"/>
              </a:rPr>
              <a:t>R</a:t>
            </a:r>
            <a:r>
              <a:rPr lang="en-US" altLang="en-US" sz="2200" b="1" i="1" baseline="-25000" dirty="0">
                <a:solidFill>
                  <a:schemeClr val="tx1"/>
                </a:solidFill>
                <a:latin typeface="+mn-lt"/>
                <a:ea typeface="MS PGothic" panose="020B0600070205080204" charset="-128"/>
              </a:rPr>
              <a:t>s</a:t>
            </a:r>
            <a:r>
              <a:rPr lang="en-US" altLang="en-US" sz="2200" b="1" i="1" dirty="0">
                <a:solidFill>
                  <a:schemeClr val="tx1"/>
                </a:solidFill>
                <a:latin typeface="+mn-lt"/>
                <a:ea typeface="MS PGothic" panose="020B0600070205080204" charset="-128"/>
              </a:rPr>
              <a:t> &lt; R</a:t>
            </a:r>
            <a:r>
              <a:rPr lang="en-US" altLang="en-US" sz="2200" b="1" i="1" baseline="-25000" dirty="0">
                <a:solidFill>
                  <a:schemeClr val="tx1"/>
                </a:solidFill>
                <a:latin typeface="+mn-lt"/>
                <a:ea typeface="MS PGothic" panose="020B0600070205080204" charset="-128"/>
              </a:rPr>
              <a:t>c</a:t>
            </a:r>
            <a:r>
              <a:rPr lang="en-US" altLang="en-US" sz="2200" i="1" dirty="0">
                <a:solidFill>
                  <a:srgbClr val="FF3300"/>
                </a:solidFill>
                <a:latin typeface="+mn-lt"/>
                <a:ea typeface="MS PGothic" panose="020B0600070205080204" charset="-128"/>
              </a:rPr>
              <a:t> </a:t>
            </a:r>
            <a:r>
              <a:rPr lang="en-US" altLang="en-US" sz="2200" dirty="0" smtClean="0">
                <a:latin typeface="+mn-lt"/>
                <a:ea typeface="MS PGothic" panose="020B0600070205080204" charset="-128"/>
              </a:rPr>
              <a:t>What </a:t>
            </a:r>
            <a:r>
              <a:rPr lang="en-US" altLang="en-US" sz="2200" dirty="0">
                <a:latin typeface="+mn-lt"/>
                <a:ea typeface="MS PGothic" panose="020B0600070205080204" charset="-128"/>
              </a:rPr>
              <a:t>is average end-end throughput</a:t>
            </a:r>
            <a:r>
              <a:rPr lang="en-US" altLang="en-US" sz="2200" dirty="0" smtClean="0">
                <a:latin typeface="+mn-lt"/>
                <a:ea typeface="MS PGothic" panose="020B0600070205080204" charset="-128"/>
              </a:rPr>
              <a:t>?</a:t>
            </a:r>
            <a:endParaRPr lang="en-US" sz="2200" dirty="0">
              <a:latin typeface="+mn-lt"/>
            </a:endParaRPr>
          </a:p>
        </p:txBody>
      </p:sp>
      <p:pic>
        <p:nvPicPr>
          <p:cNvPr id="17" name="Picture 8" descr="A diagram has 3 main parts connected by pipes. Part 1, a server sends bits, or fluid, into the pipe. The pipe can carry fluid at the rate R sub s bits per second. Part 2. The fluid continues through another pipe, which can carry fluid at a rate R sub c bits per second. Part 3. The fluid comes out at a P C. The first pipe, R sub s bits per second, is narrower than the second pipe, R sub c bits per secon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98106" y="2215815"/>
            <a:ext cx="7318741" cy="1067121"/>
          </a:xfrm>
          <a:prstGeom prst="rect">
            <a:avLst/>
          </a:prstGeom>
          <a:noFill/>
          <a:ln>
            <a:noFill/>
          </a:ln>
        </p:spPr>
      </p:pic>
      <p:sp>
        <p:nvSpPr>
          <p:cNvPr id="7" name="Content Placeholder 6"/>
          <p:cNvSpPr>
            <a:spLocks noGrp="1"/>
          </p:cNvSpPr>
          <p:nvPr>
            <p:ph idx="13"/>
          </p:nvPr>
        </p:nvSpPr>
        <p:spPr>
          <a:xfrm>
            <a:off x="473720" y="3398595"/>
            <a:ext cx="8229600" cy="442302"/>
          </a:xfrm>
        </p:spPr>
        <p:txBody>
          <a:bodyPr/>
          <a:lstStyle/>
          <a:p>
            <a:pPr marL="255905" indent="-255905"/>
            <a:r>
              <a:rPr lang="en-US" altLang="en-US" sz="2200" b="1" i="1" dirty="0">
                <a:solidFill>
                  <a:schemeClr val="tx1"/>
                </a:solidFill>
                <a:latin typeface="+mn-lt"/>
                <a:ea typeface="MS PGothic" panose="020B0600070205080204" charset="-128"/>
              </a:rPr>
              <a:t>R</a:t>
            </a:r>
            <a:r>
              <a:rPr lang="en-US" altLang="en-US" sz="2200" b="1" i="1" baseline="-25000" dirty="0">
                <a:solidFill>
                  <a:schemeClr val="tx1"/>
                </a:solidFill>
                <a:latin typeface="+mn-lt"/>
                <a:ea typeface="MS PGothic" panose="020B0600070205080204" charset="-128"/>
              </a:rPr>
              <a:t>s</a:t>
            </a:r>
            <a:r>
              <a:rPr lang="en-US" altLang="en-US" sz="2200" b="1" i="1" dirty="0">
                <a:solidFill>
                  <a:schemeClr val="tx1"/>
                </a:solidFill>
                <a:latin typeface="+mn-lt"/>
                <a:ea typeface="MS PGothic" panose="020B0600070205080204" charset="-128"/>
              </a:rPr>
              <a:t> </a:t>
            </a:r>
            <a:r>
              <a:rPr lang="en-US" altLang="en-US" sz="2200" b="1" i="1" dirty="0" smtClean="0">
                <a:solidFill>
                  <a:schemeClr val="tx1"/>
                </a:solidFill>
                <a:latin typeface="+mn-lt"/>
                <a:ea typeface="MS PGothic" panose="020B0600070205080204" charset="-128"/>
              </a:rPr>
              <a:t>&gt; </a:t>
            </a:r>
            <a:r>
              <a:rPr lang="en-US" altLang="en-US" sz="2200" b="1" i="1" dirty="0">
                <a:solidFill>
                  <a:schemeClr val="tx1"/>
                </a:solidFill>
                <a:latin typeface="+mn-lt"/>
                <a:ea typeface="MS PGothic" panose="020B0600070205080204" charset="-128"/>
              </a:rPr>
              <a:t>R</a:t>
            </a:r>
            <a:r>
              <a:rPr lang="en-US" altLang="en-US" sz="2200" b="1" i="1" baseline="-25000" dirty="0">
                <a:solidFill>
                  <a:schemeClr val="tx1"/>
                </a:solidFill>
                <a:latin typeface="+mn-lt"/>
                <a:ea typeface="MS PGothic" panose="020B0600070205080204" charset="-128"/>
              </a:rPr>
              <a:t>c</a:t>
            </a:r>
            <a:r>
              <a:rPr lang="en-US" altLang="en-US" sz="2200" i="1" dirty="0">
                <a:solidFill>
                  <a:srgbClr val="FF3300"/>
                </a:solidFill>
                <a:latin typeface="+mn-lt"/>
                <a:ea typeface="MS PGothic" panose="020B0600070205080204" charset="-128"/>
              </a:rPr>
              <a:t> </a:t>
            </a:r>
            <a:r>
              <a:rPr lang="en-US" altLang="en-US" sz="2200" dirty="0" smtClean="0">
                <a:latin typeface="+mn-lt"/>
                <a:ea typeface="MS PGothic" panose="020B0600070205080204" charset="-128"/>
              </a:rPr>
              <a:t>What </a:t>
            </a:r>
            <a:r>
              <a:rPr lang="en-US" altLang="en-US" sz="2200" dirty="0">
                <a:latin typeface="+mn-lt"/>
                <a:ea typeface="MS PGothic" panose="020B0600070205080204" charset="-128"/>
              </a:rPr>
              <a:t>is average end-end throughput</a:t>
            </a:r>
            <a:r>
              <a:rPr lang="en-US" altLang="en-US" sz="2200" dirty="0" smtClean="0">
                <a:latin typeface="+mn-lt"/>
                <a:ea typeface="MS PGothic" panose="020B0600070205080204" charset="-128"/>
              </a:rPr>
              <a:t>?</a:t>
            </a:r>
            <a:endParaRPr lang="en-US" sz="2200" dirty="0">
              <a:latin typeface="+mn-lt"/>
            </a:endParaRPr>
          </a:p>
        </p:txBody>
      </p:sp>
      <p:pic>
        <p:nvPicPr>
          <p:cNvPr id="13" name="Picture 12" descr="A diagram has 3 main parts connected by pipes. Part 1, a server sends bits, or fluid, into the pipe. The pipe can carry fluid at the rate R sub s bits per second. Part 2. The fluid continues through another pipe, which can carry fluid at a rate R sub c bits per second. Part 3. The fluid comes out at a P C. The first pipe, R sub s bits per second, is wider than the second pipe, R sub c bits per secon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8106" y="3970781"/>
            <a:ext cx="7419718" cy="1064069"/>
          </a:xfrm>
          <a:prstGeom prst="rect">
            <a:avLst/>
          </a:prstGeom>
        </p:spPr>
      </p:pic>
      <p:sp>
        <p:nvSpPr>
          <p:cNvPr id="14" name="Content Placeholder 13"/>
          <p:cNvSpPr>
            <a:spLocks noGrp="1"/>
          </p:cNvSpPr>
          <p:nvPr>
            <p:ph idx="14"/>
          </p:nvPr>
        </p:nvSpPr>
        <p:spPr>
          <a:xfrm>
            <a:off x="326763" y="5135238"/>
            <a:ext cx="8229600" cy="1137009"/>
          </a:xfrm>
        </p:spPr>
        <p:txBody>
          <a:bodyPr/>
          <a:lstStyle/>
          <a:p>
            <a:pPr marL="0" indent="0">
              <a:buNone/>
            </a:pPr>
            <a:r>
              <a:rPr lang="en-US" altLang="en-US" sz="2400" b="1" dirty="0">
                <a:solidFill>
                  <a:schemeClr val="tx1"/>
                </a:solidFill>
                <a:latin typeface="+mn-lt"/>
              </a:rPr>
              <a:t>bottleneck </a:t>
            </a:r>
            <a:r>
              <a:rPr lang="en-US" altLang="en-US" sz="2400" b="1" dirty="0" smtClean="0">
                <a:solidFill>
                  <a:schemeClr val="tx1"/>
                </a:solidFill>
                <a:latin typeface="+mn-lt"/>
              </a:rPr>
              <a:t>link</a:t>
            </a:r>
            <a:endParaRPr lang="en-US" altLang="en-US" sz="2400" b="1" dirty="0" smtClean="0">
              <a:solidFill>
                <a:schemeClr val="tx1"/>
              </a:solidFill>
              <a:latin typeface="+mn-lt"/>
            </a:endParaRPr>
          </a:p>
          <a:p>
            <a:pPr marL="0" indent="0">
              <a:buNone/>
            </a:pPr>
            <a:r>
              <a:rPr lang="en-US" altLang="en-US" sz="2400" dirty="0">
                <a:latin typeface="+mn-lt"/>
              </a:rPr>
              <a:t>link on end-end path that constrains </a:t>
            </a:r>
            <a:r>
              <a:rPr lang="en-US" altLang="en-US" sz="2400" dirty="0" smtClean="0">
                <a:latin typeface="+mn-lt"/>
              </a:rPr>
              <a:t>end-end throughput</a:t>
            </a:r>
            <a:endParaRPr lang="en-US" sz="2400" b="1" dirty="0">
              <a:solidFill>
                <a:schemeClr val="tx1"/>
              </a:solidFill>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ltLang="en-US" dirty="0">
                <a:ea typeface="MS PGothic" panose="020B0600070205080204" charset="-128"/>
              </a:rPr>
              <a:t>Throughput: Internet Scenario</a:t>
            </a:r>
            <a:endParaRPr lang="en-US" dirty="0"/>
          </a:p>
        </p:txBody>
      </p:sp>
      <p:sp>
        <p:nvSpPr>
          <p:cNvPr id="10" name="Content Placeholder 9"/>
          <p:cNvSpPr>
            <a:spLocks noGrp="1"/>
          </p:cNvSpPr>
          <p:nvPr>
            <p:ph idx="13"/>
          </p:nvPr>
        </p:nvSpPr>
        <p:spPr>
          <a:xfrm>
            <a:off x="473719" y="1698170"/>
            <a:ext cx="3428810" cy="718459"/>
          </a:xfrm>
        </p:spPr>
        <p:txBody>
          <a:bodyPr/>
          <a:lstStyle/>
          <a:p>
            <a:pPr indent="-255905"/>
            <a:r>
              <a:rPr lang="en-US" altLang="en-US" sz="2000" dirty="0">
                <a:latin typeface="+mn-lt"/>
                <a:ea typeface="MS PGothic" panose="020B0600070205080204" charset="-128"/>
              </a:rPr>
              <a:t>per-connection end-end throughput</a:t>
            </a:r>
            <a:r>
              <a:rPr lang="en-US" altLang="en-US" sz="2000" dirty="0" smtClean="0">
                <a:latin typeface="+mn-lt"/>
                <a:ea typeface="MS PGothic" panose="020B0600070205080204" charset="-128"/>
              </a:rPr>
              <a:t>:</a:t>
            </a:r>
            <a:endParaRPr lang="en-US" sz="2000" dirty="0">
              <a:latin typeface="+mn-lt"/>
            </a:endParaRPr>
          </a:p>
        </p:txBody>
      </p:sp>
      <p:graphicFrame>
        <p:nvGraphicFramePr>
          <p:cNvPr id="12" name="Object1" descr="3 servers and 3 P C’s are linked through a pipe. The 3 servers have a wire each, that goes into a 3 different pipes, R sub s. The wires come out of the pipes and into 1 larger pipe, R. The wires come out of the pipe R, and into 3 other pipes, R sub c. The wires connected to the 3 P Cs. 10 connections, fairly, share backbone bottleneck link R bits per second."/>
          <p:cNvGraphicFramePr>
            <a:graphicFrameLocks noGrp="1" noChangeAspect="1"/>
          </p:cNvGraphicFramePr>
          <p:nvPr>
            <p:ph idx="14"/>
          </p:nvPr>
        </p:nvGraphicFramePr>
        <p:xfrm>
          <a:off x="823333" y="2498466"/>
          <a:ext cx="1714523" cy="747125"/>
        </p:xfrm>
        <a:graphic>
          <a:graphicData uri="http://schemas.openxmlformats.org/presentationml/2006/ole">
            <mc:AlternateContent xmlns:mc="http://schemas.openxmlformats.org/markup-compatibility/2006">
              <mc:Choice xmlns:v="urn:schemas-microsoft-com:vml" Requires="v">
                <p:oleObj spid="_x0000_s14831" name="Equation" r:id="rId1" imgW="23774400" imgH="10363200" progId="Equation.DSMT4">
                  <p:embed/>
                </p:oleObj>
              </mc:Choice>
              <mc:Fallback>
                <p:oleObj name="Equation" r:id="rId1" imgW="23774400" imgH="10363200" progId="Equation.DSMT4">
                  <p:embed/>
                  <p:pic>
                    <p:nvPicPr>
                      <p:cNvPr id="0" name="图片 14830"/>
                      <p:cNvPicPr/>
                      <p:nvPr/>
                    </p:nvPicPr>
                    <p:blipFill>
                      <a:blip r:embed="rId2"/>
                      <a:stretch>
                        <a:fillRect/>
                      </a:stretch>
                    </p:blipFill>
                    <p:spPr>
                      <a:xfrm>
                        <a:off x="823333" y="2498466"/>
                        <a:ext cx="1714523" cy="747125"/>
                      </a:xfrm>
                      <a:prstGeom prst="rect">
                        <a:avLst/>
                      </a:prstGeom>
                    </p:spPr>
                  </p:pic>
                </p:oleObj>
              </mc:Fallback>
            </mc:AlternateContent>
          </a:graphicData>
        </a:graphic>
      </p:graphicFrame>
      <p:sp>
        <p:nvSpPr>
          <p:cNvPr id="13" name="Content Placeholder 8"/>
          <p:cNvSpPr txBox="1"/>
          <p:nvPr/>
        </p:nvSpPr>
        <p:spPr>
          <a:xfrm>
            <a:off x="457200" y="3359894"/>
            <a:ext cx="3428809" cy="919336"/>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L="255905" marR="0" lvl="0" indent="-154305" algn="l" rtl="0">
              <a:lnSpc>
                <a:spcPct val="100000"/>
              </a:lnSpc>
              <a:spcBef>
                <a:spcPts val="1500"/>
              </a:spcBef>
              <a:spcAft>
                <a:spcPts val="0"/>
              </a:spcAft>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lnSpc>
                <a:spcPct val="100000"/>
              </a:lnSpc>
              <a:spcBef>
                <a:spcPts val="600"/>
              </a:spcBef>
              <a:spcAft>
                <a:spcPts val="0"/>
              </a:spcAft>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lnSpc>
                <a:spcPct val="100000"/>
              </a:lnSpc>
              <a:spcBef>
                <a:spcPts val="600"/>
              </a:spcBef>
              <a:spcAft>
                <a:spcPts val="0"/>
              </a:spcAft>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lnSpc>
                <a:spcPct val="100000"/>
              </a:lnSpc>
              <a:spcBef>
                <a:spcPts val="600"/>
              </a:spcBef>
              <a:spcAft>
                <a:spcPts val="0"/>
              </a:spcAft>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lnSpc>
                <a:spcPct val="100000"/>
              </a:lnSpc>
              <a:spcBef>
                <a:spcPts val="600"/>
              </a:spcBef>
              <a:spcAft>
                <a:spcPts val="0"/>
              </a:spcAft>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lnSpc>
                <a:spcPct val="100000"/>
              </a:lnSpc>
              <a:spcBef>
                <a:spcPts val="300"/>
              </a:spcBef>
              <a:spcAft>
                <a:spcPts val="0"/>
              </a:spcAft>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lnSpc>
                <a:spcPct val="100000"/>
              </a:lnSpc>
              <a:spcBef>
                <a:spcPts val="300"/>
              </a:spcBef>
              <a:spcAft>
                <a:spcPts val="0"/>
              </a:spcAft>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lnSpc>
                <a:spcPct val="100000"/>
              </a:lnSpc>
              <a:spcBef>
                <a:spcPts val="300"/>
              </a:spcBef>
              <a:spcAft>
                <a:spcPts val="0"/>
              </a:spcAft>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lnSpc>
                <a:spcPct val="100000"/>
              </a:lnSpc>
              <a:spcBef>
                <a:spcPts val="300"/>
              </a:spcBef>
              <a:spcAft>
                <a:spcPts val="0"/>
              </a:spcAft>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indent="-255905"/>
            <a:r>
              <a:rPr lang="en-US" altLang="en-US" sz="2000" dirty="0">
                <a:latin typeface="+mn-lt"/>
                <a:ea typeface="MS PGothic" panose="020B0600070205080204" charset="-128"/>
              </a:rPr>
              <a:t>in practice: </a:t>
            </a:r>
            <a:r>
              <a:rPr lang="en-US" altLang="en-US" sz="2000" i="1" dirty="0">
                <a:latin typeface="+mn-lt"/>
                <a:ea typeface="MS PGothic" panose="020B0600070205080204" charset="-128"/>
              </a:rPr>
              <a:t>R</a:t>
            </a:r>
            <a:r>
              <a:rPr lang="en-US" altLang="en-US" sz="2000" i="1" baseline="-25000" dirty="0">
                <a:latin typeface="+mn-lt"/>
                <a:ea typeface="MS PGothic" panose="020B0600070205080204" charset="-128"/>
              </a:rPr>
              <a:t>c</a:t>
            </a:r>
            <a:r>
              <a:rPr lang="en-US" altLang="en-US" sz="2000" dirty="0">
                <a:latin typeface="+mn-lt"/>
                <a:ea typeface="MS PGothic" panose="020B0600070205080204" charset="-128"/>
              </a:rPr>
              <a:t> or </a:t>
            </a:r>
            <a:r>
              <a:rPr lang="en-US" altLang="en-US" sz="2000" i="1" dirty="0">
                <a:latin typeface="+mn-lt"/>
                <a:ea typeface="MS PGothic" panose="020B0600070205080204" charset="-128"/>
              </a:rPr>
              <a:t>R</a:t>
            </a:r>
            <a:r>
              <a:rPr lang="en-US" altLang="en-US" sz="2000" i="1" baseline="-25000" dirty="0">
                <a:latin typeface="+mn-lt"/>
                <a:ea typeface="MS PGothic" panose="020B0600070205080204" charset="-128"/>
              </a:rPr>
              <a:t>s</a:t>
            </a:r>
            <a:r>
              <a:rPr lang="en-US" altLang="en-US" sz="2000" dirty="0">
                <a:latin typeface="+mn-lt"/>
                <a:ea typeface="MS PGothic" panose="020B0600070205080204" charset="-128"/>
              </a:rPr>
              <a:t> is often bottleneck</a:t>
            </a:r>
            <a:endParaRPr lang="en-US" altLang="en-US" sz="2000" dirty="0">
              <a:latin typeface="+mn-lt"/>
              <a:ea typeface="MS PGothic" panose="020B0600070205080204" charset="-128"/>
            </a:endParaRPr>
          </a:p>
        </p:txBody>
      </p:sp>
      <p:pic>
        <p:nvPicPr>
          <p:cNvPr id="16" name="Picture 15" descr="Minutes left parenthesis start fraction R sub c, R sub s, R, over 10 end fraction right parenthesi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209" y="1604224"/>
            <a:ext cx="3571040" cy="3871333"/>
          </a:xfrm>
          <a:prstGeom prst="rect">
            <a:avLst/>
          </a:prstGeom>
        </p:spPr>
      </p:pic>
      <p:sp>
        <p:nvSpPr>
          <p:cNvPr id="9" name="Content Placeholder 8"/>
          <p:cNvSpPr>
            <a:spLocks noGrp="1"/>
          </p:cNvSpPr>
          <p:nvPr>
            <p:ph idx="1"/>
          </p:nvPr>
        </p:nvSpPr>
        <p:spPr>
          <a:xfrm>
            <a:off x="473720" y="5649684"/>
            <a:ext cx="8229600" cy="702130"/>
          </a:xfrm>
        </p:spPr>
        <p:txBody>
          <a:bodyPr/>
          <a:lstStyle/>
          <a:p>
            <a:pPr marL="101600" indent="0">
              <a:buNone/>
            </a:pPr>
            <a:r>
              <a:rPr lang="en-US" altLang="en-US" dirty="0">
                <a:latin typeface="+mn-lt"/>
              </a:rPr>
              <a:t>* Check out the online interactive exercises for more </a:t>
            </a:r>
            <a:r>
              <a:rPr lang="en-US" altLang="en-US" dirty="0" smtClean="0">
                <a:latin typeface="+mn-lt"/>
              </a:rPr>
              <a:t>examples: </a:t>
            </a:r>
            <a:r>
              <a:rPr lang="en-US" altLang="en-US" dirty="0" smtClean="0">
                <a:latin typeface="+mn-lt"/>
                <a:hlinkClick r:id="rId4" tooltip="http://gaia.cs.umass.edu/kurose_ross/interactive/"/>
              </a:rPr>
              <a:t>http</a:t>
            </a:r>
            <a:r>
              <a:rPr lang="en-US" altLang="en-US" dirty="0">
                <a:latin typeface="+mn-lt"/>
                <a:hlinkClick r:id="rId4" tooltip="http://gaia.cs.umass.edu/kurose_ross/interactive/"/>
              </a:rPr>
              <a:t>://gaia.cs.umass.edu/kurose_ross/interactive</a:t>
            </a:r>
            <a:r>
              <a:rPr lang="en-US" altLang="en-US" dirty="0" smtClean="0">
                <a:latin typeface="+mn-lt"/>
                <a:hlinkClick r:id="rId4" tooltip="http://gaia.cs.umass.edu/kurose_ross/interactive/"/>
              </a:rPr>
              <a:t>/</a:t>
            </a:r>
            <a:endParaRPr lang="en-US"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solidFill>
                  <a:schemeClr val="tx2"/>
                </a:solidFill>
                <a:ea typeface="MS PGothic" panose="020B0600070205080204" charset="-128"/>
              </a:rPr>
              <a:t>Learning Objectives </a:t>
            </a:r>
            <a:r>
              <a:rPr lang="en-US" altLang="en-US" sz="2000" b="0" dirty="0" smtClean="0">
                <a:solidFill>
                  <a:schemeClr val="tx2"/>
                </a:solidFill>
                <a:ea typeface="MS PGothic" panose="020B0600070205080204" charset="-128"/>
              </a:rPr>
              <a:t>(5 of 7)</a:t>
            </a:r>
            <a:endParaRPr lang="en-US" sz="2000" b="0" dirty="0">
              <a:solidFill>
                <a:schemeClr val="tx2"/>
              </a:solidFill>
            </a:endParaRPr>
          </a:p>
        </p:txBody>
      </p:sp>
      <p:sp>
        <p:nvSpPr>
          <p:cNvPr id="3" name="Text Placeholder 2"/>
          <p:cNvSpPr>
            <a:spLocks noGrp="1"/>
          </p:cNvSpPr>
          <p:nvPr>
            <p:ph idx="1"/>
          </p:nvPr>
        </p:nvSpPr>
        <p:spPr/>
        <p:txBody>
          <a:bodyPr/>
          <a:lstStyle/>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1.1</a:t>
            </a:r>
            <a:r>
              <a:rPr lang="en-US" altLang="en-US" sz="2400" dirty="0">
                <a:solidFill>
                  <a:schemeClr val="tx1"/>
                </a:solidFill>
                <a:latin typeface="+mn-lt"/>
                <a:ea typeface="Arial" panose="020B0604020202020204" pitchFamily="34" charset="0"/>
              </a:rPr>
              <a:t> </a:t>
            </a:r>
            <a:r>
              <a:rPr lang="en-US" altLang="en-US" sz="2400" b="1" dirty="0">
                <a:solidFill>
                  <a:schemeClr val="tx1"/>
                </a:solidFill>
                <a:latin typeface="+mn-lt"/>
                <a:ea typeface="Arial" panose="020B0604020202020204" pitchFamily="34" charset="0"/>
              </a:rPr>
              <a:t>what is the Internet?</a:t>
            </a:r>
            <a:endParaRPr lang="en-US" altLang="en-US" sz="2400" b="1" dirty="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1.2</a:t>
            </a:r>
            <a:r>
              <a:rPr lang="en-US" altLang="en-US" sz="2400" dirty="0">
                <a:latin typeface="+mn-lt"/>
                <a:ea typeface="Arial" panose="020B0604020202020204" pitchFamily="34" charset="0"/>
              </a:rPr>
              <a:t> network </a:t>
            </a:r>
            <a:r>
              <a:rPr lang="en-US" altLang="en-US" sz="2400" dirty="0" smtClean="0">
                <a:latin typeface="+mn-lt"/>
                <a:ea typeface="Arial" panose="020B0604020202020204" pitchFamily="34" charset="0"/>
              </a:rPr>
              <a:t>edge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latin typeface="+mn-lt"/>
                <a:ea typeface="Arial" panose="020B0604020202020204" pitchFamily="34" charset="0"/>
              </a:rPr>
              <a:t>end systems, access networks, links</a:t>
            </a:r>
            <a:endParaRPr lang="en-US" altLang="en-US" sz="2400" dirty="0" smtClean="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1.3</a:t>
            </a:r>
            <a:r>
              <a:rPr lang="en-US" altLang="en-US" sz="2400" dirty="0" smtClean="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network </a:t>
            </a:r>
            <a:r>
              <a:rPr lang="en-US" altLang="en-US" sz="2400" dirty="0" smtClean="0">
                <a:latin typeface="+mn-lt"/>
                <a:ea typeface="Arial" panose="020B0604020202020204" pitchFamily="34" charset="0"/>
              </a:rPr>
              <a:t>core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solidFill>
                  <a:schemeClr val="tx1"/>
                </a:solidFill>
                <a:latin typeface="+mn-lt"/>
                <a:ea typeface="Arial" panose="020B0604020202020204" pitchFamily="34" charset="0"/>
              </a:rPr>
              <a:t>packet switching, circuit switching, network structure</a:t>
            </a:r>
            <a:endParaRPr lang="en-US" altLang="en-US" sz="2400" dirty="0" smtClean="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1.4</a:t>
            </a:r>
            <a:r>
              <a:rPr lang="en-US" altLang="en-US" sz="2400" dirty="0" smtClean="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delay, loss, throughput in networks</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1.5</a:t>
            </a:r>
            <a:r>
              <a:rPr lang="en-US" altLang="en-US" sz="2400" dirty="0">
                <a:latin typeface="+mn-lt"/>
                <a:ea typeface="Arial" panose="020B0604020202020204" pitchFamily="34" charset="0"/>
              </a:rPr>
              <a:t> </a:t>
            </a:r>
            <a:r>
              <a:rPr lang="en-US" altLang="en-US" sz="2400" b="1" dirty="0">
                <a:latin typeface="+mn-lt"/>
                <a:ea typeface="Arial" panose="020B0604020202020204" pitchFamily="34" charset="0"/>
              </a:rPr>
              <a:t>protocol layers, service models</a:t>
            </a:r>
            <a:endParaRPr lang="en-US" altLang="en-US" sz="2400" b="1"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1.6</a:t>
            </a:r>
            <a:r>
              <a:rPr lang="en-US" altLang="en-US" sz="2400" dirty="0">
                <a:latin typeface="+mn-lt"/>
                <a:ea typeface="Arial" panose="020B0604020202020204" pitchFamily="34" charset="0"/>
              </a:rPr>
              <a:t> networks under attack: security</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1.7</a:t>
            </a:r>
            <a:r>
              <a:rPr lang="en-US" altLang="en-US" sz="2400" dirty="0">
                <a:latin typeface="+mn-lt"/>
                <a:ea typeface="Arial" panose="020B0604020202020204" pitchFamily="34" charset="0"/>
              </a:rPr>
              <a:t> </a:t>
            </a:r>
            <a:r>
              <a:rPr lang="en-US" altLang="en-US" sz="2400" dirty="0" smtClean="0">
                <a:latin typeface="+mn-lt"/>
                <a:ea typeface="Arial" panose="020B0604020202020204" pitchFamily="34" charset="0"/>
              </a:rPr>
              <a:t>history</a:t>
            </a:r>
            <a:endParaRPr lang="en-US" sz="24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Protocol </a:t>
            </a:r>
            <a:r>
              <a:rPr lang="en-US" dirty="0" smtClean="0"/>
              <a:t>“Layers”</a:t>
            </a:r>
            <a:endParaRPr lang="en-US" dirty="0"/>
          </a:p>
        </p:txBody>
      </p:sp>
      <p:sp>
        <p:nvSpPr>
          <p:cNvPr id="4" name="Content Placeholder 3"/>
          <p:cNvSpPr>
            <a:spLocks noGrp="1"/>
          </p:cNvSpPr>
          <p:nvPr>
            <p:ph idx="1"/>
          </p:nvPr>
        </p:nvSpPr>
        <p:spPr>
          <a:xfrm>
            <a:off x="457199" y="1600200"/>
            <a:ext cx="3329610" cy="4180114"/>
          </a:xfrm>
        </p:spPr>
        <p:txBody>
          <a:bodyPr/>
          <a:lstStyle/>
          <a:p>
            <a:pPr marL="0" indent="0" eaLnBrk="1" hangingPunct="1">
              <a:spcBef>
                <a:spcPts val="600"/>
              </a:spcBef>
              <a:buFont typeface="Wingdings" panose="05000000000000000000" pitchFamily="2" charset="2"/>
              <a:buNone/>
            </a:pPr>
            <a:r>
              <a:rPr lang="en-US" altLang="en-US" sz="2200" b="1" dirty="0">
                <a:solidFill>
                  <a:schemeClr val="tx1"/>
                </a:solidFill>
                <a:latin typeface="+mn-lt"/>
                <a:ea typeface="MS PGothic" panose="020B0600070205080204" charset="-128"/>
              </a:rPr>
              <a:t>Networks are complex,</a:t>
            </a:r>
            <a:endParaRPr lang="en-US" altLang="en-US" sz="2200" b="1" dirty="0">
              <a:solidFill>
                <a:schemeClr val="tx1"/>
              </a:solidFill>
              <a:latin typeface="+mn-lt"/>
              <a:ea typeface="MS PGothic" panose="020B0600070205080204" charset="-128"/>
            </a:endParaRPr>
          </a:p>
          <a:p>
            <a:pPr marL="0" indent="0" eaLnBrk="1" hangingPunct="1">
              <a:spcBef>
                <a:spcPts val="600"/>
              </a:spcBef>
              <a:buFont typeface="Wingdings" panose="05000000000000000000" pitchFamily="2" charset="2"/>
              <a:buNone/>
            </a:pPr>
            <a:r>
              <a:rPr lang="en-US" altLang="en-US" sz="2200" b="1" dirty="0">
                <a:solidFill>
                  <a:schemeClr val="tx1"/>
                </a:solidFill>
                <a:latin typeface="+mn-lt"/>
                <a:ea typeface="MS PGothic" panose="020B0600070205080204" charset="-128"/>
              </a:rPr>
              <a:t>with many </a:t>
            </a:r>
            <a:r>
              <a:rPr lang="en-US" altLang="ja-JP" sz="2200" b="1" dirty="0" smtClean="0">
                <a:solidFill>
                  <a:schemeClr val="tx1"/>
                </a:solidFill>
                <a:latin typeface="+mn-lt"/>
                <a:ea typeface="MS PGothic" panose="020B0600070205080204" charset="-128"/>
              </a:rPr>
              <a:t>“pieces”:</a:t>
            </a:r>
            <a:endParaRPr lang="en-US" altLang="ja-JP" sz="2200" b="1" dirty="0" smtClean="0">
              <a:solidFill>
                <a:schemeClr val="tx1"/>
              </a:solidFill>
              <a:latin typeface="+mn-lt"/>
              <a:ea typeface="MS PGothic" panose="020B0600070205080204" charset="-128"/>
            </a:endParaRPr>
          </a:p>
          <a:p>
            <a:pPr indent="-255905"/>
            <a:r>
              <a:rPr lang="en-US" altLang="en-US" sz="2200" dirty="0" smtClean="0">
                <a:solidFill>
                  <a:schemeClr val="tx1"/>
                </a:solidFill>
                <a:latin typeface="+mn-lt"/>
                <a:ea typeface="Arial" panose="020B0604020202020204" pitchFamily="34" charset="0"/>
              </a:rPr>
              <a:t>Hosts</a:t>
            </a:r>
            <a:endParaRPr lang="en-US" altLang="en-US" sz="2200" dirty="0" smtClean="0">
              <a:solidFill>
                <a:schemeClr val="tx1"/>
              </a:solidFill>
              <a:latin typeface="+mn-lt"/>
              <a:ea typeface="Arial" panose="020B0604020202020204" pitchFamily="34" charset="0"/>
            </a:endParaRPr>
          </a:p>
          <a:p>
            <a:pPr indent="-255905"/>
            <a:r>
              <a:rPr lang="en-US" altLang="en-US" sz="2200" dirty="0" smtClean="0">
                <a:solidFill>
                  <a:schemeClr val="tx1"/>
                </a:solidFill>
                <a:latin typeface="+mn-lt"/>
                <a:ea typeface="Arial" panose="020B0604020202020204" pitchFamily="34" charset="0"/>
              </a:rPr>
              <a:t>Routers</a:t>
            </a:r>
            <a:endParaRPr lang="en-US" altLang="en-US" sz="2200" dirty="0" smtClean="0">
              <a:solidFill>
                <a:schemeClr val="tx1"/>
              </a:solidFill>
              <a:latin typeface="+mn-lt"/>
              <a:ea typeface="Arial" panose="020B0604020202020204" pitchFamily="34" charset="0"/>
            </a:endParaRPr>
          </a:p>
          <a:p>
            <a:pPr indent="-255905"/>
            <a:r>
              <a:rPr lang="en-US" altLang="en-US" sz="2200" dirty="0" smtClean="0">
                <a:solidFill>
                  <a:schemeClr val="tx1"/>
                </a:solidFill>
                <a:latin typeface="+mn-lt"/>
                <a:ea typeface="Arial" panose="020B0604020202020204" pitchFamily="34" charset="0"/>
              </a:rPr>
              <a:t>Links </a:t>
            </a:r>
            <a:r>
              <a:rPr lang="en-US" altLang="en-US" sz="2200" dirty="0">
                <a:solidFill>
                  <a:schemeClr val="tx1"/>
                </a:solidFill>
                <a:latin typeface="+mn-lt"/>
                <a:ea typeface="Arial" panose="020B0604020202020204" pitchFamily="34" charset="0"/>
              </a:rPr>
              <a:t>of various </a:t>
            </a:r>
            <a:r>
              <a:rPr lang="en-US" altLang="en-US" sz="2200" dirty="0" smtClean="0">
                <a:solidFill>
                  <a:schemeClr val="tx1"/>
                </a:solidFill>
                <a:latin typeface="+mn-lt"/>
                <a:ea typeface="Arial" panose="020B0604020202020204" pitchFamily="34" charset="0"/>
              </a:rPr>
              <a:t>media</a:t>
            </a:r>
            <a:endParaRPr lang="en-US" altLang="en-US" sz="2200" dirty="0" smtClean="0">
              <a:solidFill>
                <a:schemeClr val="tx1"/>
              </a:solidFill>
              <a:latin typeface="+mn-lt"/>
              <a:ea typeface="Arial" panose="020B0604020202020204" pitchFamily="34" charset="0"/>
            </a:endParaRPr>
          </a:p>
          <a:p>
            <a:pPr indent="-255905"/>
            <a:r>
              <a:rPr lang="en-US" altLang="en-US" sz="2200" dirty="0" smtClean="0">
                <a:solidFill>
                  <a:schemeClr val="tx1"/>
                </a:solidFill>
                <a:latin typeface="+mn-lt"/>
                <a:ea typeface="Arial" panose="020B0604020202020204" pitchFamily="34" charset="0"/>
              </a:rPr>
              <a:t>Applications</a:t>
            </a:r>
            <a:endParaRPr lang="en-US" altLang="en-US" sz="2200" dirty="0">
              <a:solidFill>
                <a:schemeClr val="tx1"/>
              </a:solidFill>
              <a:latin typeface="+mn-lt"/>
              <a:ea typeface="Arial" panose="020B0604020202020204" pitchFamily="34" charset="0"/>
            </a:endParaRPr>
          </a:p>
          <a:p>
            <a:pPr indent="-255905"/>
            <a:r>
              <a:rPr lang="en-US" altLang="en-US" sz="2200" dirty="0" smtClean="0">
                <a:solidFill>
                  <a:schemeClr val="tx1"/>
                </a:solidFill>
                <a:latin typeface="+mn-lt"/>
                <a:ea typeface="Arial" panose="020B0604020202020204" pitchFamily="34" charset="0"/>
              </a:rPr>
              <a:t>Protocols</a:t>
            </a:r>
            <a:endParaRPr lang="en-US" altLang="en-US" sz="2200" dirty="0" smtClean="0">
              <a:solidFill>
                <a:schemeClr val="tx1"/>
              </a:solidFill>
              <a:latin typeface="+mn-lt"/>
              <a:ea typeface="Arial" panose="020B0604020202020204" pitchFamily="34" charset="0"/>
            </a:endParaRPr>
          </a:p>
          <a:p>
            <a:pPr indent="-255905"/>
            <a:r>
              <a:rPr lang="en-US" altLang="en-US" sz="2200" dirty="0" smtClean="0">
                <a:solidFill>
                  <a:schemeClr val="tx1"/>
                </a:solidFill>
                <a:latin typeface="+mn-lt"/>
                <a:ea typeface="Arial" panose="020B0604020202020204" pitchFamily="34" charset="0"/>
              </a:rPr>
              <a:t>Hardware</a:t>
            </a:r>
            <a:r>
              <a:rPr lang="en-US" altLang="en-US" sz="2200" dirty="0">
                <a:solidFill>
                  <a:schemeClr val="tx1"/>
                </a:solidFill>
                <a:latin typeface="+mn-lt"/>
                <a:ea typeface="Arial" panose="020B0604020202020204" pitchFamily="34" charset="0"/>
              </a:rPr>
              <a:t>, </a:t>
            </a:r>
            <a:r>
              <a:rPr lang="en-US" altLang="en-US" sz="2200" dirty="0" smtClean="0">
                <a:solidFill>
                  <a:schemeClr val="tx1"/>
                </a:solidFill>
                <a:latin typeface="+mn-lt"/>
                <a:ea typeface="Arial" panose="020B0604020202020204" pitchFamily="34" charset="0"/>
              </a:rPr>
              <a:t>software</a:t>
            </a:r>
            <a:endParaRPr lang="en-US" sz="2200" dirty="0">
              <a:solidFill>
                <a:schemeClr val="tx1"/>
              </a:solidFill>
              <a:latin typeface="+mn-lt"/>
            </a:endParaRPr>
          </a:p>
        </p:txBody>
      </p:sp>
      <p:sp>
        <p:nvSpPr>
          <p:cNvPr id="5" name="Content Placeholder 4"/>
          <p:cNvSpPr>
            <a:spLocks noGrp="1"/>
          </p:cNvSpPr>
          <p:nvPr>
            <p:ph idx="13"/>
          </p:nvPr>
        </p:nvSpPr>
        <p:spPr>
          <a:xfrm>
            <a:off x="4712567" y="1600200"/>
            <a:ext cx="3755571" cy="4180114"/>
          </a:xfrm>
        </p:spPr>
        <p:txBody>
          <a:bodyPr/>
          <a:lstStyle/>
          <a:p>
            <a:pPr marL="0" indent="0" eaLnBrk="1" hangingPunct="1">
              <a:buFont typeface="Wingdings" panose="05000000000000000000" pitchFamily="2" charset="2"/>
              <a:buNone/>
            </a:pPr>
            <a:r>
              <a:rPr lang="en-US" altLang="en-US" sz="2200" b="1" dirty="0">
                <a:solidFill>
                  <a:schemeClr val="tx1"/>
                </a:solidFill>
                <a:latin typeface="+mn-lt"/>
                <a:ea typeface="MS PGothic" panose="020B0600070205080204" charset="-128"/>
              </a:rPr>
              <a:t>Question</a:t>
            </a:r>
            <a:r>
              <a:rPr lang="en-US" altLang="en-US" sz="2200" b="1" dirty="0" smtClean="0">
                <a:solidFill>
                  <a:schemeClr val="tx1"/>
                </a:solidFill>
                <a:latin typeface="+mn-lt"/>
                <a:ea typeface="MS PGothic" panose="020B0600070205080204" charset="-128"/>
              </a:rPr>
              <a:t>:</a:t>
            </a:r>
            <a:endParaRPr lang="en-US" altLang="en-US" sz="2200" b="1" u="sng" dirty="0">
              <a:solidFill>
                <a:schemeClr val="tx1"/>
              </a:solidFill>
              <a:latin typeface="+mn-lt"/>
              <a:ea typeface="MS PGothic" panose="020B0600070205080204" charset="-128"/>
            </a:endParaRPr>
          </a:p>
          <a:p>
            <a:pPr marL="0" indent="0" eaLnBrk="1" hangingPunct="1">
              <a:buFont typeface="Wingdings" panose="05000000000000000000" pitchFamily="2" charset="2"/>
              <a:buNone/>
            </a:pPr>
            <a:r>
              <a:rPr lang="en-US" altLang="en-US" sz="2200" dirty="0">
                <a:latin typeface="+mn-lt"/>
                <a:ea typeface="MS PGothic" panose="020B0600070205080204" charset="-128"/>
              </a:rPr>
              <a:t>is there any hope of </a:t>
            </a:r>
            <a:r>
              <a:rPr lang="en-US" altLang="en-US" sz="2200" b="1" dirty="0">
                <a:latin typeface="+mn-lt"/>
                <a:ea typeface="MS PGothic" panose="020B0600070205080204" charset="-128"/>
              </a:rPr>
              <a:t>organizing</a:t>
            </a:r>
            <a:r>
              <a:rPr lang="en-US" altLang="en-US" sz="2200" dirty="0">
                <a:latin typeface="+mn-lt"/>
                <a:ea typeface="MS PGothic" panose="020B0600070205080204" charset="-128"/>
              </a:rPr>
              <a:t> structure of network</a:t>
            </a:r>
            <a:r>
              <a:rPr lang="en-US" altLang="en-US" sz="2200" dirty="0" smtClean="0">
                <a:latin typeface="+mn-lt"/>
                <a:ea typeface="MS PGothic" panose="020B0600070205080204" charset="-128"/>
              </a:rPr>
              <a:t>?</a:t>
            </a:r>
            <a:endParaRPr lang="en-US" altLang="en-US" sz="2200" dirty="0">
              <a:latin typeface="+mn-lt"/>
              <a:ea typeface="MS PGothic" panose="020B0600070205080204" charset="-128"/>
            </a:endParaRPr>
          </a:p>
          <a:p>
            <a:pPr marL="0" indent="0" eaLnBrk="1" hangingPunct="1">
              <a:buFont typeface="Wingdings" panose="05000000000000000000" pitchFamily="2" charset="2"/>
              <a:buNone/>
            </a:pPr>
            <a:r>
              <a:rPr lang="en-US" altLang="en-US" sz="2200" dirty="0">
                <a:latin typeface="+mn-lt"/>
                <a:ea typeface="MS PGothic" panose="020B0600070205080204" charset="-128"/>
              </a:rPr>
              <a:t>…. or at least our discussion of networks</a:t>
            </a:r>
            <a:r>
              <a:rPr lang="en-US" altLang="en-US" sz="2200" dirty="0" smtClean="0">
                <a:latin typeface="+mn-lt"/>
                <a:ea typeface="MS PGothic" panose="020B0600070205080204" charset="-128"/>
              </a:rPr>
              <a:t>?</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ltLang="en-US" dirty="0">
                <a:ea typeface="MS PGothic" panose="020B0600070205080204" charset="-128"/>
              </a:rPr>
              <a:t>Organization of Air Travel</a:t>
            </a:r>
            <a:endParaRPr lang="en-US" dirty="0"/>
          </a:p>
        </p:txBody>
      </p:sp>
      <p:pic>
        <p:nvPicPr>
          <p:cNvPr id="7" name="Picture 6" descr="A flow chart in a U shaped arrow. From the top left part of the U, moving to the bottom and middle of the U, are the items, ticket purchase, baggage check, gates load, runway takeoff, airplane routing. Airplane routing is repeated at the bottom of the U. From the bottom of the U moving up to the top right end, are the items, airplane routing, runway landing, gates unload, baggage claim, and ticket complain."/>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73224" y="1560438"/>
            <a:ext cx="4797553" cy="3720796"/>
          </a:xfrm>
          <a:prstGeom prst="rect">
            <a:avLst/>
          </a:prstGeom>
        </p:spPr>
      </p:pic>
      <p:sp>
        <p:nvSpPr>
          <p:cNvPr id="6" name="Text Placeholder 5"/>
          <p:cNvSpPr>
            <a:spLocks noGrp="1"/>
          </p:cNvSpPr>
          <p:nvPr>
            <p:ph type="body" idx="1"/>
          </p:nvPr>
        </p:nvSpPr>
        <p:spPr>
          <a:xfrm>
            <a:off x="457200" y="5529022"/>
            <a:ext cx="8229600" cy="563665"/>
          </a:xfrm>
        </p:spPr>
        <p:txBody>
          <a:bodyPr/>
          <a:lstStyle/>
          <a:p>
            <a:r>
              <a:rPr lang="en-US" altLang="en-US" sz="2400" dirty="0">
                <a:latin typeface="+mn-lt"/>
                <a:ea typeface="MS PGothic" panose="020B0600070205080204" charset="-128"/>
              </a:rPr>
              <a:t>A Series of Steps</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Layering of Airline Functionality</a:t>
            </a:r>
            <a:endParaRPr lang="en-US" dirty="0"/>
          </a:p>
        </p:txBody>
      </p:sp>
      <p:pic>
        <p:nvPicPr>
          <p:cNvPr id="4" name="Picture 3" descr="A table of airline functionality. There are 5 layers and 3 columns. From left to right the columns are, departure airport, intermediate air traffic control centers, and arrival airport. In the departure airport column are five layers, as follows. Ticket purchase, baggage check, gates load, runway take off, and airplane routing. Each of the two intermediate air traffic control centers columns have one layer, airplane routing. The arrival airport column has 5 layers, as follows. Airplane routing, runway landing, gates unload, baggage claim, and ticket complain."/>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11506" y="1700689"/>
            <a:ext cx="7720988" cy="2532252"/>
          </a:xfrm>
          <a:prstGeom prst="rect">
            <a:avLst/>
          </a:prstGeom>
        </p:spPr>
      </p:pic>
      <p:sp>
        <p:nvSpPr>
          <p:cNvPr id="3" name="Text Placeholder 2"/>
          <p:cNvSpPr>
            <a:spLocks noGrp="1"/>
          </p:cNvSpPr>
          <p:nvPr>
            <p:ph type="body" idx="1"/>
          </p:nvPr>
        </p:nvSpPr>
        <p:spPr>
          <a:xfrm>
            <a:off x="457200" y="4620981"/>
            <a:ext cx="8229600" cy="1485900"/>
          </a:xfrm>
        </p:spPr>
        <p:txBody>
          <a:bodyPr/>
          <a:lstStyle/>
          <a:p>
            <a:pPr marL="0" indent="0" eaLnBrk="1" hangingPunct="1">
              <a:buFont typeface="Wingdings" panose="05000000000000000000" pitchFamily="2" charset="2"/>
              <a:buNone/>
            </a:pPr>
            <a:r>
              <a:rPr lang="en-US" altLang="en-US" sz="2200" b="1" dirty="0" smtClean="0">
                <a:solidFill>
                  <a:schemeClr val="tx1"/>
                </a:solidFill>
                <a:latin typeface="+mn-lt"/>
                <a:ea typeface="MS PGothic" panose="020B0600070205080204" charset="-128"/>
              </a:rPr>
              <a:t>layers:</a:t>
            </a:r>
            <a:r>
              <a:rPr lang="en-US" altLang="en-US" sz="2200" dirty="0" smtClean="0">
                <a:solidFill>
                  <a:srgbClr val="FF0000"/>
                </a:solidFill>
                <a:latin typeface="+mn-lt"/>
                <a:ea typeface="MS PGothic" panose="020B0600070205080204" charset="-128"/>
              </a:rPr>
              <a:t> </a:t>
            </a:r>
            <a:r>
              <a:rPr lang="en-US" altLang="en-US" sz="2200" dirty="0" smtClean="0">
                <a:latin typeface="+mn-lt"/>
                <a:ea typeface="MS PGothic" panose="020B0600070205080204" charset="-128"/>
              </a:rPr>
              <a:t>each layer implements a service</a:t>
            </a:r>
            <a:endParaRPr lang="en-US" altLang="en-US" sz="2200" dirty="0" smtClean="0">
              <a:latin typeface="+mn-lt"/>
              <a:ea typeface="MS PGothic" panose="020B0600070205080204" charset="-128"/>
            </a:endParaRPr>
          </a:p>
          <a:p>
            <a:r>
              <a:rPr lang="en-US" altLang="en-US" sz="2200" dirty="0" smtClean="0">
                <a:latin typeface="+mn-lt"/>
                <a:ea typeface="Arial" panose="020B0604020202020204" pitchFamily="34" charset="0"/>
              </a:rPr>
              <a:t>via </a:t>
            </a:r>
            <a:r>
              <a:rPr lang="en-US" altLang="en-US" sz="2200" dirty="0">
                <a:latin typeface="+mn-lt"/>
                <a:ea typeface="Arial" panose="020B0604020202020204" pitchFamily="34" charset="0"/>
              </a:rPr>
              <a:t>its own internal-layer </a:t>
            </a:r>
            <a:r>
              <a:rPr lang="en-US" altLang="en-US" sz="2200" dirty="0" smtClean="0">
                <a:latin typeface="+mn-lt"/>
                <a:ea typeface="Arial" panose="020B0604020202020204" pitchFamily="34" charset="0"/>
              </a:rPr>
              <a:t>actions</a:t>
            </a:r>
            <a:endParaRPr lang="en-US" altLang="en-US" sz="2200" dirty="0" smtClean="0">
              <a:latin typeface="+mn-lt"/>
              <a:ea typeface="Arial" panose="020B0604020202020204" pitchFamily="34" charset="0"/>
            </a:endParaRPr>
          </a:p>
          <a:p>
            <a:r>
              <a:rPr lang="en-US" altLang="en-US" sz="2200" dirty="0" smtClean="0">
                <a:latin typeface="+mn-lt"/>
                <a:ea typeface="Arial" panose="020B0604020202020204" pitchFamily="34" charset="0"/>
              </a:rPr>
              <a:t>relying </a:t>
            </a:r>
            <a:r>
              <a:rPr lang="en-US" altLang="en-US" sz="2200" dirty="0">
                <a:latin typeface="+mn-lt"/>
                <a:ea typeface="Arial" panose="020B0604020202020204" pitchFamily="34" charset="0"/>
              </a:rPr>
              <a:t>on services provided by layer </a:t>
            </a:r>
            <a:r>
              <a:rPr lang="en-US" altLang="en-US" sz="2200" dirty="0" smtClean="0">
                <a:latin typeface="+mn-lt"/>
                <a:ea typeface="Arial" panose="020B0604020202020204" pitchFamily="34" charset="0"/>
              </a:rPr>
              <a:t>below</a:t>
            </a:r>
            <a:endParaRPr lang="en-US" sz="2200" dirty="0">
              <a:latin typeface="+mn-lt"/>
            </a:endParaRP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2"/>
                </a:solidFill>
              </a:rPr>
              <a:t>Why Layering?</a:t>
            </a:r>
            <a:endParaRPr lang="en-US" dirty="0">
              <a:solidFill>
                <a:schemeClr val="tx2"/>
              </a:solidFill>
            </a:endParaRPr>
          </a:p>
        </p:txBody>
      </p:sp>
      <p:sp>
        <p:nvSpPr>
          <p:cNvPr id="3" name="Text Placeholder 2"/>
          <p:cNvSpPr>
            <a:spLocks noGrp="1"/>
          </p:cNvSpPr>
          <p:nvPr>
            <p:ph type="body" idx="1"/>
          </p:nvPr>
        </p:nvSpPr>
        <p:spPr/>
        <p:txBody>
          <a:bodyPr/>
          <a:lstStyle/>
          <a:p>
            <a:pPr marL="0" indent="0" eaLnBrk="1" hangingPunct="1">
              <a:buFont typeface="Wingdings" panose="05000000000000000000" pitchFamily="2" charset="2"/>
              <a:buNone/>
            </a:pPr>
            <a:r>
              <a:rPr lang="en-US" altLang="en-US" sz="2400" dirty="0">
                <a:latin typeface="+mn-lt"/>
                <a:ea typeface="MS PGothic" panose="020B0600070205080204" charset="-128"/>
              </a:rPr>
              <a:t>dealing with complex systems:</a:t>
            </a:r>
            <a:endParaRPr lang="en-US" altLang="en-US" sz="2400" dirty="0">
              <a:latin typeface="+mn-lt"/>
              <a:ea typeface="MS PGothic" panose="020B0600070205080204" charset="-128"/>
            </a:endParaRPr>
          </a:p>
          <a:p>
            <a:pPr eaLnBrk="1" hangingPunct="1"/>
            <a:r>
              <a:rPr lang="en-US" altLang="en-US" sz="2400" dirty="0">
                <a:latin typeface="+mn-lt"/>
                <a:ea typeface="MS PGothic" panose="020B0600070205080204" charset="-128"/>
              </a:rPr>
              <a:t>explicit structure allows identification, relationship of complex </a:t>
            </a:r>
            <a:r>
              <a:rPr lang="en-US" altLang="en-US" sz="2400" dirty="0" smtClean="0">
                <a:latin typeface="+mn-lt"/>
                <a:ea typeface="MS PGothic" panose="020B0600070205080204" charset="-128"/>
              </a:rPr>
              <a:t>system’</a:t>
            </a:r>
            <a:r>
              <a:rPr lang="en-US" altLang="ja-JP" sz="2400" dirty="0" smtClean="0">
                <a:latin typeface="+mn-lt"/>
                <a:ea typeface="MS PGothic" panose="020B0600070205080204" charset="-128"/>
              </a:rPr>
              <a:t>s </a:t>
            </a:r>
            <a:r>
              <a:rPr lang="en-US" altLang="ja-JP" sz="2400" dirty="0">
                <a:latin typeface="+mn-lt"/>
                <a:ea typeface="MS PGothic" panose="020B0600070205080204" charset="-128"/>
              </a:rPr>
              <a:t>pieces</a:t>
            </a:r>
            <a:endParaRPr lang="en-US" altLang="ja-JP" sz="2400" dirty="0">
              <a:latin typeface="+mn-lt"/>
              <a:ea typeface="MS PGothic" panose="020B0600070205080204" charset="-128"/>
            </a:endParaRPr>
          </a:p>
          <a:p>
            <a:pPr marL="741680" lvl="1" indent="-284480" eaLnBrk="1" hangingPunct="1"/>
            <a:r>
              <a:rPr lang="en-US" altLang="en-US" sz="2400" dirty="0">
                <a:latin typeface="+mn-lt"/>
                <a:ea typeface="Arial" panose="020B0604020202020204" pitchFamily="34" charset="0"/>
              </a:rPr>
              <a:t>layered </a:t>
            </a:r>
            <a:r>
              <a:rPr lang="en-US" altLang="en-US" sz="2400" b="1" dirty="0">
                <a:solidFill>
                  <a:schemeClr val="tx1"/>
                </a:solidFill>
                <a:latin typeface="+mn-lt"/>
                <a:ea typeface="Arial" panose="020B0604020202020204" pitchFamily="34" charset="0"/>
              </a:rPr>
              <a:t>reference model</a:t>
            </a:r>
            <a:r>
              <a:rPr lang="en-US" altLang="en-US" sz="2400" dirty="0">
                <a:latin typeface="+mn-lt"/>
                <a:ea typeface="Arial" panose="020B0604020202020204" pitchFamily="34" charset="0"/>
              </a:rPr>
              <a:t> for discussion</a:t>
            </a:r>
            <a:endParaRPr lang="en-US" altLang="en-US" sz="2400" dirty="0">
              <a:latin typeface="+mn-lt"/>
              <a:ea typeface="Arial" panose="020B0604020202020204" pitchFamily="34" charset="0"/>
            </a:endParaRPr>
          </a:p>
          <a:p>
            <a:pPr eaLnBrk="1" hangingPunct="1"/>
            <a:r>
              <a:rPr lang="en-US" altLang="en-US" sz="2400" dirty="0">
                <a:latin typeface="+mn-lt"/>
                <a:ea typeface="MS PGothic" panose="020B0600070205080204" charset="-128"/>
              </a:rPr>
              <a:t>modularization eases maintenance, updating of system</a:t>
            </a:r>
            <a:endParaRPr lang="en-US" altLang="en-US" sz="2400" dirty="0">
              <a:latin typeface="+mn-lt"/>
              <a:ea typeface="MS PGothic" panose="020B0600070205080204" charset="-128"/>
            </a:endParaRPr>
          </a:p>
          <a:p>
            <a:pPr marL="741680" lvl="1" indent="-284480" eaLnBrk="1" hangingPunct="1"/>
            <a:r>
              <a:rPr lang="en-US" altLang="en-US" sz="2400" dirty="0">
                <a:latin typeface="+mn-lt"/>
                <a:ea typeface="Arial" panose="020B0604020202020204" pitchFamily="34" charset="0"/>
              </a:rPr>
              <a:t>change of implementation of </a:t>
            </a:r>
            <a:r>
              <a:rPr lang="en-US" altLang="en-US" sz="2400" dirty="0" smtClean="0">
                <a:latin typeface="+mn-lt"/>
                <a:ea typeface="Arial" panose="020B0604020202020204" pitchFamily="34" charset="0"/>
              </a:rPr>
              <a:t>layer</a:t>
            </a:r>
            <a:r>
              <a:rPr lang="en-US" altLang="en-US" sz="2400" dirty="0" smtClean="0">
                <a:latin typeface="+mn-lt"/>
                <a:ea typeface="MS PGothic" panose="020B0600070205080204" charset="-128"/>
              </a:rPr>
              <a:t>’</a:t>
            </a:r>
            <a:r>
              <a:rPr lang="en-US" altLang="ja-JP" sz="2400" dirty="0" smtClean="0">
                <a:latin typeface="+mn-lt"/>
                <a:ea typeface="MS PGothic" panose="020B0600070205080204" charset="-128"/>
              </a:rPr>
              <a:t>s </a:t>
            </a:r>
            <a:r>
              <a:rPr lang="en-US" altLang="ja-JP" sz="2400" dirty="0">
                <a:latin typeface="+mn-lt"/>
                <a:ea typeface="MS PGothic" panose="020B0600070205080204" charset="-128"/>
              </a:rPr>
              <a:t>service transparent to rest of system</a:t>
            </a:r>
            <a:endParaRPr lang="en-US" altLang="ja-JP" sz="2400" dirty="0">
              <a:latin typeface="+mn-lt"/>
              <a:ea typeface="MS PGothic" panose="020B0600070205080204" charset="-128"/>
            </a:endParaRPr>
          </a:p>
          <a:p>
            <a:pPr marL="741680" lvl="1" indent="-284480" eaLnBrk="1" hangingPunct="1"/>
            <a:r>
              <a:rPr lang="en-US" altLang="en-US" sz="2400" dirty="0">
                <a:latin typeface="+mn-lt"/>
                <a:ea typeface="Arial" panose="020B0604020202020204" pitchFamily="34" charset="0"/>
              </a:rPr>
              <a:t>e.g., change in gate procedure doesn</a:t>
            </a:r>
            <a:r>
              <a:rPr lang="en-US" altLang="en-US" sz="2400" dirty="0">
                <a:latin typeface="+mn-lt"/>
                <a:ea typeface="MS PGothic" panose="020B0600070205080204" charset="-128"/>
              </a:rPr>
              <a:t>’</a:t>
            </a:r>
            <a:r>
              <a:rPr lang="en-US" altLang="ja-JP" sz="2400" dirty="0">
                <a:latin typeface="+mn-lt"/>
                <a:ea typeface="MS PGothic" panose="020B0600070205080204" charset="-128"/>
              </a:rPr>
              <a:t>t affect rest of system</a:t>
            </a:r>
            <a:endParaRPr lang="en-US" altLang="ja-JP" sz="2400" dirty="0">
              <a:latin typeface="+mn-lt"/>
              <a:ea typeface="MS PGothic" panose="020B0600070205080204" charset="-128"/>
            </a:endParaRPr>
          </a:p>
          <a:p>
            <a:pPr eaLnBrk="1" hangingPunct="1"/>
            <a:r>
              <a:rPr lang="en-US" altLang="en-US" sz="2400" dirty="0">
                <a:latin typeface="+mn-lt"/>
                <a:ea typeface="MS PGothic" panose="020B0600070205080204" charset="-128"/>
              </a:rPr>
              <a:t>layering considered harmful</a:t>
            </a:r>
            <a:r>
              <a:rPr lang="en-US" altLang="en-US" sz="2400" dirty="0" smtClean="0">
                <a:latin typeface="+mn-lt"/>
                <a:ea typeface="MS PGothic" panose="020B0600070205080204" charset="-128"/>
              </a:rPr>
              <a:t>?</a:t>
            </a:r>
            <a:endParaRPr lang="en-US" sz="2400" dirty="0">
              <a:latin typeface="+mn-lt"/>
            </a:endParaRPr>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MS PGothic" panose="020B0600070205080204" charset="-128"/>
              </a:rPr>
              <a:t>Internet Protocol Stack</a:t>
            </a:r>
            <a:endParaRPr lang="en-US" dirty="0"/>
          </a:p>
        </p:txBody>
      </p:sp>
      <p:sp>
        <p:nvSpPr>
          <p:cNvPr id="3" name="Text Placeholder 2"/>
          <p:cNvSpPr>
            <a:spLocks noGrp="1"/>
          </p:cNvSpPr>
          <p:nvPr>
            <p:ph type="body" idx="1"/>
          </p:nvPr>
        </p:nvSpPr>
        <p:spPr>
          <a:xfrm>
            <a:off x="457200" y="1600200"/>
            <a:ext cx="5551714" cy="4525963"/>
          </a:xfrm>
        </p:spPr>
        <p:txBody>
          <a:bodyPr/>
          <a:lstStyle/>
          <a:p>
            <a:pPr eaLnBrk="1" hangingPunct="1"/>
            <a:r>
              <a:rPr lang="en-US" altLang="en-US" sz="2000" b="1" dirty="0">
                <a:solidFill>
                  <a:schemeClr val="tx1"/>
                </a:solidFill>
                <a:latin typeface="+mn-lt"/>
                <a:ea typeface="MS PGothic" panose="020B0600070205080204" charset="-128"/>
              </a:rPr>
              <a:t>application:</a:t>
            </a:r>
            <a:r>
              <a:rPr lang="en-US" altLang="en-US" sz="2000" dirty="0">
                <a:latin typeface="+mn-lt"/>
                <a:ea typeface="MS PGothic" panose="020B0600070205080204" charset="-128"/>
              </a:rPr>
              <a:t> supporting network applications</a:t>
            </a:r>
            <a:endParaRPr lang="en-US" altLang="en-US" sz="2000" dirty="0">
              <a:latin typeface="+mn-lt"/>
              <a:ea typeface="MS PGothic" panose="020B0600070205080204" charset="-128"/>
            </a:endParaRPr>
          </a:p>
          <a:p>
            <a:pPr marL="741680" lvl="1" indent="-284480" eaLnBrk="1" hangingPunct="1"/>
            <a:r>
              <a:rPr lang="en-US" altLang="en-US" sz="2000" dirty="0" smtClean="0">
                <a:latin typeface="+mn-lt"/>
                <a:ea typeface="Arial" panose="020B0604020202020204" pitchFamily="34" charset="0"/>
              </a:rPr>
              <a:t>F</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r>
              <a:rPr lang="en-US" altLang="en-US" sz="2000" dirty="0">
                <a:latin typeface="+mn-lt"/>
                <a:ea typeface="Arial" panose="020B0604020202020204" pitchFamily="34" charset="0"/>
              </a:rPr>
              <a:t>, </a:t>
            </a:r>
            <a:r>
              <a:rPr lang="en-US" altLang="en-US" sz="2000" dirty="0" smtClean="0">
                <a:latin typeface="+mn-lt"/>
                <a:ea typeface="Arial" panose="020B0604020202020204" pitchFamily="34" charset="0"/>
              </a:rPr>
              <a:t>S</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M</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r>
              <a:rPr lang="en-US" altLang="en-US" sz="2000" dirty="0">
                <a:latin typeface="+mn-lt"/>
                <a:ea typeface="Arial" panose="020B0604020202020204" pitchFamily="34" charset="0"/>
              </a:rPr>
              <a:t>, </a:t>
            </a:r>
            <a:r>
              <a:rPr lang="en-US" altLang="en-US" sz="2000" dirty="0" smtClean="0">
                <a:latin typeface="+mn-lt"/>
                <a:ea typeface="Arial" panose="020B0604020202020204" pitchFamily="34" charset="0"/>
              </a:rPr>
              <a:t>H</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endParaRPr lang="en-US" altLang="en-US" sz="2000" dirty="0">
              <a:latin typeface="+mn-lt"/>
              <a:ea typeface="Arial" panose="020B0604020202020204" pitchFamily="34" charset="0"/>
            </a:endParaRPr>
          </a:p>
          <a:p>
            <a:pPr eaLnBrk="1" hangingPunct="1"/>
            <a:r>
              <a:rPr lang="en-US" altLang="en-US" sz="2000" b="1" dirty="0">
                <a:solidFill>
                  <a:schemeClr val="tx1"/>
                </a:solidFill>
                <a:latin typeface="+mn-lt"/>
                <a:ea typeface="MS PGothic" panose="020B0600070205080204" charset="-128"/>
              </a:rPr>
              <a:t>transport:</a:t>
            </a:r>
            <a:r>
              <a:rPr lang="en-US" altLang="en-US" sz="2000" dirty="0">
                <a:latin typeface="+mn-lt"/>
                <a:ea typeface="MS PGothic" panose="020B0600070205080204" charset="-128"/>
              </a:rPr>
              <a:t> process-process data transfer</a:t>
            </a:r>
            <a:endParaRPr lang="en-US" altLang="en-US" sz="2000" dirty="0">
              <a:latin typeface="+mn-lt"/>
              <a:ea typeface="MS PGothic" panose="020B0600070205080204" charset="-128"/>
            </a:endParaRPr>
          </a:p>
          <a:p>
            <a:pPr marL="741680" lvl="1" indent="-284480" eaLnBrk="1" hangingPunct="1"/>
            <a:r>
              <a:rPr lang="en-US" altLang="en-US" sz="20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C</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r>
              <a:rPr lang="en-US" altLang="en-US" sz="2000" dirty="0">
                <a:latin typeface="+mn-lt"/>
                <a:ea typeface="Arial" panose="020B0604020202020204" pitchFamily="34" charset="0"/>
              </a:rPr>
              <a:t>, </a:t>
            </a:r>
            <a:r>
              <a:rPr lang="en-US" altLang="en-US" sz="2000" dirty="0" smtClean="0">
                <a:latin typeface="+mn-lt"/>
                <a:ea typeface="Arial" panose="020B0604020202020204" pitchFamily="34" charset="0"/>
              </a:rPr>
              <a:t>U</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D</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endParaRPr lang="en-US" altLang="en-US" sz="2000" dirty="0">
              <a:latin typeface="+mn-lt"/>
              <a:ea typeface="Arial" panose="020B0604020202020204" pitchFamily="34" charset="0"/>
            </a:endParaRPr>
          </a:p>
          <a:p>
            <a:pPr eaLnBrk="1" hangingPunct="1"/>
            <a:r>
              <a:rPr lang="en-US" altLang="en-US" sz="2000" b="1" dirty="0">
                <a:solidFill>
                  <a:schemeClr val="tx1"/>
                </a:solidFill>
                <a:latin typeface="+mn-lt"/>
                <a:ea typeface="MS PGothic" panose="020B0600070205080204" charset="-128"/>
              </a:rPr>
              <a:t>network:</a:t>
            </a:r>
            <a:r>
              <a:rPr lang="en-US" altLang="en-US" sz="2000" dirty="0">
                <a:latin typeface="+mn-lt"/>
                <a:ea typeface="MS PGothic" panose="020B0600070205080204" charset="-128"/>
              </a:rPr>
              <a:t> routing of datagrams from source to destination</a:t>
            </a:r>
            <a:endParaRPr lang="en-US" altLang="en-US" sz="2000" dirty="0">
              <a:latin typeface="+mn-lt"/>
              <a:ea typeface="MS PGothic" panose="020B0600070205080204" charset="-128"/>
            </a:endParaRPr>
          </a:p>
          <a:p>
            <a:pPr marL="741680" lvl="1" indent="-284480" eaLnBrk="1" hangingPunct="1"/>
            <a:r>
              <a:rPr lang="en-US" altLang="en-US" sz="2000" dirty="0" smtClean="0">
                <a:latin typeface="+mn-lt"/>
                <a:ea typeface="Arial" panose="020B0604020202020204" pitchFamily="34" charset="0"/>
              </a:rPr>
              <a:t>I</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r>
              <a:rPr lang="en-US" altLang="en-US" sz="2000" dirty="0">
                <a:latin typeface="+mn-lt"/>
                <a:ea typeface="Arial" panose="020B0604020202020204" pitchFamily="34" charset="0"/>
              </a:rPr>
              <a:t>, routing protocols</a:t>
            </a:r>
            <a:endParaRPr lang="en-US" altLang="en-US" sz="2000" dirty="0">
              <a:latin typeface="+mn-lt"/>
              <a:ea typeface="Arial" panose="020B0604020202020204" pitchFamily="34" charset="0"/>
            </a:endParaRPr>
          </a:p>
          <a:p>
            <a:pPr eaLnBrk="1" hangingPunct="1"/>
            <a:r>
              <a:rPr lang="en-US" altLang="en-US" sz="2000" b="1" dirty="0">
                <a:solidFill>
                  <a:schemeClr val="tx1"/>
                </a:solidFill>
                <a:latin typeface="+mn-lt"/>
                <a:ea typeface="MS PGothic" panose="020B0600070205080204" charset="-128"/>
              </a:rPr>
              <a:t>link:</a:t>
            </a:r>
            <a:r>
              <a:rPr lang="en-US" altLang="en-US" sz="2000" dirty="0">
                <a:latin typeface="+mn-lt"/>
                <a:ea typeface="MS PGothic" panose="020B0600070205080204" charset="-128"/>
              </a:rPr>
              <a:t> data transfer between neighboring </a:t>
            </a:r>
            <a:r>
              <a:rPr lang="en-US" altLang="en-US" sz="2000" dirty="0" smtClean="0">
                <a:latin typeface="+mn-lt"/>
                <a:ea typeface="MS PGothic" panose="020B0600070205080204" charset="-128"/>
              </a:rPr>
              <a:t>network </a:t>
            </a:r>
            <a:r>
              <a:rPr lang="en-US" altLang="en-US" sz="2000" dirty="0">
                <a:latin typeface="+mn-lt"/>
                <a:ea typeface="MS PGothic" panose="020B0600070205080204" charset="-128"/>
              </a:rPr>
              <a:t>elements</a:t>
            </a:r>
            <a:endParaRPr lang="en-US" altLang="en-US" sz="2000" dirty="0">
              <a:latin typeface="+mn-lt"/>
              <a:ea typeface="MS PGothic" panose="020B0600070205080204" charset="-128"/>
            </a:endParaRPr>
          </a:p>
          <a:p>
            <a:pPr marL="741680" lvl="1" indent="-284480" eaLnBrk="1" hangingPunct="1"/>
            <a:r>
              <a:rPr lang="en-US" altLang="en-US" sz="2000" dirty="0">
                <a:latin typeface="+mn-lt"/>
                <a:ea typeface="Arial" panose="020B0604020202020204" pitchFamily="34" charset="0"/>
              </a:rPr>
              <a:t>Ethernet, 802.111 (WiFi), </a:t>
            </a:r>
            <a:r>
              <a:rPr lang="en-US" altLang="en-US" sz="2000" dirty="0" smtClean="0">
                <a:latin typeface="+mn-lt"/>
                <a:ea typeface="Arial" panose="020B0604020202020204" pitchFamily="34" charset="0"/>
              </a:rPr>
              <a:t>P</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endParaRPr lang="en-US" altLang="en-US" sz="2000" dirty="0">
              <a:latin typeface="+mn-lt"/>
              <a:ea typeface="Arial" panose="020B0604020202020204" pitchFamily="34" charset="0"/>
            </a:endParaRPr>
          </a:p>
          <a:p>
            <a:pPr eaLnBrk="1" hangingPunct="1"/>
            <a:r>
              <a:rPr lang="en-US" altLang="en-US" sz="2000" b="1" dirty="0">
                <a:solidFill>
                  <a:schemeClr val="tx1"/>
                </a:solidFill>
                <a:latin typeface="+mn-lt"/>
                <a:ea typeface="MS PGothic" panose="020B0600070205080204" charset="-128"/>
              </a:rPr>
              <a:t>physical:</a:t>
            </a:r>
            <a:r>
              <a:rPr lang="en-US" altLang="en-US" sz="2000" dirty="0">
                <a:latin typeface="+mn-lt"/>
                <a:ea typeface="MS PGothic" panose="020B0600070205080204" charset="-128"/>
              </a:rPr>
              <a:t> bits </a:t>
            </a:r>
            <a:r>
              <a:rPr lang="en-US" altLang="ja-JP" sz="2000" dirty="0" smtClean="0">
                <a:latin typeface="+mn-lt"/>
                <a:ea typeface="MS PGothic" panose="020B0600070205080204" charset="-128"/>
              </a:rPr>
              <a:t>“on </a:t>
            </a:r>
            <a:r>
              <a:rPr lang="en-US" altLang="ja-JP" sz="2000" dirty="0">
                <a:latin typeface="+mn-lt"/>
                <a:ea typeface="MS PGothic" panose="020B0600070205080204" charset="-128"/>
              </a:rPr>
              <a:t>the </a:t>
            </a:r>
            <a:r>
              <a:rPr lang="en-US" altLang="ja-JP" sz="2000" dirty="0" smtClean="0">
                <a:latin typeface="+mn-lt"/>
                <a:ea typeface="MS PGothic" panose="020B0600070205080204" charset="-128"/>
              </a:rPr>
              <a:t>wire”</a:t>
            </a:r>
            <a:endParaRPr lang="en-US" sz="2000" dirty="0">
              <a:latin typeface="+mn-lt"/>
            </a:endParaRPr>
          </a:p>
        </p:txBody>
      </p:sp>
      <p:pic>
        <p:nvPicPr>
          <p:cNvPr id="4" name="Picture 3" descr="A table with 5 layers. From top to bottom they are, application, transport, network, link, physical."/>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202609" y="2419215"/>
            <a:ext cx="2406611" cy="2887933"/>
          </a:xfrm>
          <a:prstGeom prst="rect">
            <a:avLst/>
          </a:prstGeom>
        </p:spPr>
      </p:pic>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ea typeface="MS PGothic" panose="020B0600070205080204" charset="-128"/>
              </a:rPr>
              <a:t>I</a:t>
            </a:r>
            <a:r>
              <a:rPr lang="en-US" altLang="en-US" sz="100" dirty="0" smtClean="0">
                <a:ea typeface="MS PGothic" panose="020B0600070205080204" charset="-128"/>
              </a:rPr>
              <a:t> </a:t>
            </a:r>
            <a:r>
              <a:rPr lang="en-US" altLang="en-US" dirty="0" smtClean="0">
                <a:ea typeface="MS PGothic" panose="020B0600070205080204" charset="-128"/>
              </a:rPr>
              <a:t>S</a:t>
            </a:r>
            <a:r>
              <a:rPr lang="en-US" altLang="en-US" sz="100" dirty="0" smtClean="0">
                <a:ea typeface="MS PGothic" panose="020B0600070205080204" charset="-128"/>
              </a:rPr>
              <a:t> </a:t>
            </a:r>
            <a:r>
              <a:rPr lang="en-US" altLang="en-US" dirty="0" smtClean="0">
                <a:ea typeface="MS PGothic" panose="020B0600070205080204" charset="-128"/>
              </a:rPr>
              <a:t>O/O</a:t>
            </a:r>
            <a:r>
              <a:rPr lang="en-US" altLang="en-US" sz="100" dirty="0" smtClean="0">
                <a:ea typeface="MS PGothic" panose="020B0600070205080204" charset="-128"/>
              </a:rPr>
              <a:t> </a:t>
            </a:r>
            <a:r>
              <a:rPr lang="en-US" altLang="en-US" dirty="0" smtClean="0">
                <a:ea typeface="MS PGothic" panose="020B0600070205080204" charset="-128"/>
              </a:rPr>
              <a:t>S</a:t>
            </a:r>
            <a:r>
              <a:rPr lang="en-US" altLang="en-US" sz="100" dirty="0" smtClean="0">
                <a:ea typeface="MS PGothic" panose="020B0600070205080204" charset="-128"/>
              </a:rPr>
              <a:t> </a:t>
            </a:r>
            <a:r>
              <a:rPr lang="en-US" altLang="en-US" dirty="0" smtClean="0">
                <a:ea typeface="MS PGothic" panose="020B0600070205080204" charset="-128"/>
              </a:rPr>
              <a:t>I </a:t>
            </a:r>
            <a:r>
              <a:rPr lang="en-US" altLang="en-US" dirty="0">
                <a:ea typeface="MS PGothic" panose="020B0600070205080204" charset="-128"/>
              </a:rPr>
              <a:t>Reference Model</a:t>
            </a:r>
            <a:endParaRPr lang="en-US" dirty="0"/>
          </a:p>
        </p:txBody>
      </p:sp>
      <p:sp>
        <p:nvSpPr>
          <p:cNvPr id="3" name="Text Placeholder 2"/>
          <p:cNvSpPr>
            <a:spLocks noGrp="1"/>
          </p:cNvSpPr>
          <p:nvPr>
            <p:ph type="body" idx="1"/>
          </p:nvPr>
        </p:nvSpPr>
        <p:spPr>
          <a:xfrm>
            <a:off x="457200" y="1600200"/>
            <a:ext cx="5208814" cy="4718957"/>
          </a:xfrm>
        </p:spPr>
        <p:txBody>
          <a:bodyPr/>
          <a:lstStyle/>
          <a:p>
            <a:pPr eaLnBrk="1" hangingPunct="1"/>
            <a:r>
              <a:rPr lang="en-US" altLang="en-US" sz="2000" b="1" dirty="0">
                <a:solidFill>
                  <a:schemeClr val="tx1"/>
                </a:solidFill>
                <a:latin typeface="+mn-lt"/>
                <a:ea typeface="MS PGothic" panose="020B0600070205080204" charset="-128"/>
              </a:rPr>
              <a:t>presentation:</a:t>
            </a:r>
            <a:r>
              <a:rPr lang="en-US" altLang="en-US" sz="2000" dirty="0">
                <a:latin typeface="+mn-lt"/>
                <a:ea typeface="MS PGothic" panose="020B0600070205080204" charset="-128"/>
              </a:rPr>
              <a:t> allow applications to interpret meaning of data, e.g., encryption, compression, machine-specific conventions</a:t>
            </a:r>
            <a:endParaRPr lang="en-US" altLang="en-US" sz="2000" dirty="0">
              <a:latin typeface="+mn-lt"/>
              <a:ea typeface="MS PGothic" panose="020B0600070205080204" charset="-128"/>
            </a:endParaRPr>
          </a:p>
          <a:p>
            <a:pPr eaLnBrk="1" hangingPunct="1"/>
            <a:r>
              <a:rPr lang="en-US" altLang="en-US" sz="2000" b="1" dirty="0">
                <a:solidFill>
                  <a:schemeClr val="tx1"/>
                </a:solidFill>
                <a:latin typeface="+mn-lt"/>
                <a:ea typeface="MS PGothic" panose="020B0600070205080204" charset="-128"/>
              </a:rPr>
              <a:t>session:</a:t>
            </a:r>
            <a:r>
              <a:rPr lang="en-US" altLang="en-US" sz="2000" dirty="0">
                <a:latin typeface="+mn-lt"/>
                <a:ea typeface="MS PGothic" panose="020B0600070205080204" charset="-128"/>
              </a:rPr>
              <a:t> synchronization, checkpointing, recovery of data exchange</a:t>
            </a:r>
            <a:endParaRPr lang="en-US" altLang="en-US" sz="2000" dirty="0">
              <a:latin typeface="+mn-lt"/>
              <a:ea typeface="MS PGothic" panose="020B0600070205080204" charset="-128"/>
            </a:endParaRPr>
          </a:p>
          <a:p>
            <a:pPr eaLnBrk="1" hangingPunct="1"/>
            <a:r>
              <a:rPr lang="en-US" altLang="en-US" sz="2000" dirty="0">
                <a:latin typeface="+mn-lt"/>
                <a:ea typeface="MS PGothic" panose="020B0600070205080204" charset="-128"/>
              </a:rPr>
              <a:t>Internet stack </a:t>
            </a:r>
            <a:r>
              <a:rPr lang="en-US" altLang="ja-JP" sz="2000" dirty="0" smtClean="0">
                <a:latin typeface="+mn-lt"/>
                <a:ea typeface="MS PGothic" panose="020B0600070205080204" charset="-128"/>
              </a:rPr>
              <a:t>“missing” </a:t>
            </a:r>
            <a:r>
              <a:rPr lang="en-US" altLang="ja-JP" sz="2000" dirty="0">
                <a:latin typeface="+mn-lt"/>
                <a:ea typeface="MS PGothic" panose="020B0600070205080204" charset="-128"/>
              </a:rPr>
              <a:t>these layers!</a:t>
            </a:r>
            <a:endParaRPr lang="en-US" altLang="ja-JP" sz="2000" dirty="0">
              <a:latin typeface="+mn-lt"/>
              <a:ea typeface="MS PGothic" panose="020B0600070205080204" charset="-128"/>
            </a:endParaRPr>
          </a:p>
          <a:p>
            <a:pPr marL="741680" lvl="1" indent="-284480" eaLnBrk="1" hangingPunct="1"/>
            <a:r>
              <a:rPr lang="en-US" altLang="en-US" sz="2000" dirty="0">
                <a:latin typeface="+mn-lt"/>
                <a:ea typeface="Arial" panose="020B0604020202020204" pitchFamily="34" charset="0"/>
              </a:rPr>
              <a:t>these services, </a:t>
            </a:r>
            <a:r>
              <a:rPr lang="en-US" altLang="en-US" sz="2000" b="1" dirty="0">
                <a:latin typeface="+mn-lt"/>
                <a:ea typeface="Arial" panose="020B0604020202020204" pitchFamily="34" charset="0"/>
              </a:rPr>
              <a:t>if needed</a:t>
            </a:r>
            <a:r>
              <a:rPr lang="en-US" altLang="en-US" sz="2000" i="1" dirty="0">
                <a:latin typeface="+mn-lt"/>
                <a:ea typeface="Arial" panose="020B0604020202020204" pitchFamily="34" charset="0"/>
              </a:rPr>
              <a:t>,</a:t>
            </a:r>
            <a:r>
              <a:rPr lang="en-US" altLang="en-US" sz="2000" dirty="0">
                <a:latin typeface="+mn-lt"/>
                <a:ea typeface="Arial" panose="020B0604020202020204" pitchFamily="34" charset="0"/>
              </a:rPr>
              <a:t> must be implemented in application</a:t>
            </a:r>
            <a:endParaRPr lang="en-US" altLang="en-US" sz="2000" dirty="0">
              <a:latin typeface="+mn-lt"/>
              <a:ea typeface="Arial" panose="020B0604020202020204" pitchFamily="34" charset="0"/>
            </a:endParaRPr>
          </a:p>
          <a:p>
            <a:pPr marL="741680" lvl="1" indent="-284480" eaLnBrk="1" hangingPunct="1"/>
            <a:r>
              <a:rPr lang="en-US" altLang="en-US" sz="2000" dirty="0">
                <a:latin typeface="+mn-lt"/>
                <a:ea typeface="Arial" panose="020B0604020202020204" pitchFamily="34" charset="0"/>
              </a:rPr>
              <a:t>needed</a:t>
            </a:r>
            <a:r>
              <a:rPr lang="en-US" altLang="en-US" sz="2000" dirty="0" smtClean="0">
                <a:latin typeface="+mn-lt"/>
                <a:ea typeface="Arial" panose="020B0604020202020204" pitchFamily="34" charset="0"/>
              </a:rPr>
              <a:t>?</a:t>
            </a:r>
            <a:endParaRPr lang="en-US" sz="2000" dirty="0">
              <a:latin typeface="+mn-lt"/>
            </a:endParaRPr>
          </a:p>
        </p:txBody>
      </p:sp>
      <p:pic>
        <p:nvPicPr>
          <p:cNvPr id="5" name="Picture 4" descr="A table with 7 layers. From top to bottom they are, application, presentation, session, transport, network, link, physical."/>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010881" y="1797106"/>
            <a:ext cx="2441725" cy="4132150"/>
          </a:xfrm>
          <a:prstGeom prst="rect">
            <a:avLst/>
          </a:prstGeom>
        </p:spPr>
      </p:pic>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smtClean="0"/>
              <a:t>Encapsulation</a:t>
            </a:r>
            <a:endParaRPr lang="en-US" dirty="0"/>
          </a:p>
        </p:txBody>
      </p:sp>
      <p:pic>
        <p:nvPicPr>
          <p:cNvPr id="5" name="Picture 4" descr="In encapsulation, data from a source travels via a link layer switch and a router to a destination. Each component has layers as follows. The source has 5 layers, as follows. Layer 1, application. Message, M. Layer 2, transport. Segment, H sub t, M. Layer 3, network. Datagram, H sub n, H sub t, M. Layer 4, link. Frame, H sub l, H sub n, H sub t, M. Row 5, physical. The link layer switch has 2 layers, as follows. Layer 1, link. Left side, H sub l, H sub n, H sub t, M. Right side, H sub l, H sub n, H sub t, M. Layer 2, physical. The router has 3 layers, as follows. Layer 1, network. Left side, H sub n, H sub t, M. Right side, H sub n, H sub t, M. Row 2, link. Left side, H sub l, H sub n, H sub t, M. Right side, H sub l, H sub n, H sub t, M. Layer 3, physical. The destination has five layers, as follows. Layer 1, application. M. Layer 2, transport. H sub t, M. Layer 3, network. H sub n, H sub t, M. Layer 4, link. H sub l, H sub n, H sub t, M. Row 5, physical."/>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21816" y="1601147"/>
            <a:ext cx="7100368" cy="4162594"/>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a:t>
            </a:r>
            <a:r>
              <a:rPr lang="en-US" dirty="0"/>
              <a:t>the Internet: </a:t>
            </a:r>
            <a:r>
              <a:rPr lang="en-US" dirty="0" smtClean="0"/>
              <a:t>“Nuts </a:t>
            </a:r>
            <a:r>
              <a:rPr lang="en-US" dirty="0"/>
              <a:t>and </a:t>
            </a:r>
            <a:r>
              <a:rPr lang="en-US" dirty="0" smtClean="0"/>
              <a:t>Bolts” </a:t>
            </a:r>
            <a:r>
              <a:rPr lang="en-US" dirty="0"/>
              <a:t>View</a:t>
            </a:r>
            <a:endParaRPr lang="en-US" dirty="0"/>
          </a:p>
        </p:txBody>
      </p:sp>
      <p:sp>
        <p:nvSpPr>
          <p:cNvPr id="3" name="Text Placeholder 2"/>
          <p:cNvSpPr>
            <a:spLocks noGrp="1"/>
          </p:cNvSpPr>
          <p:nvPr>
            <p:ph type="body" idx="1"/>
          </p:nvPr>
        </p:nvSpPr>
        <p:spPr>
          <a:xfrm>
            <a:off x="457200" y="1600200"/>
            <a:ext cx="3820886" cy="4525963"/>
          </a:xfrm>
        </p:spPr>
        <p:txBody>
          <a:bodyPr/>
          <a:lstStyle/>
          <a:p>
            <a:pPr eaLnBrk="1" hangingPunct="1"/>
            <a:r>
              <a:rPr lang="en-US" altLang="en-US" sz="2000" b="1" dirty="0">
                <a:solidFill>
                  <a:schemeClr val="tx1"/>
                </a:solidFill>
                <a:latin typeface="+mn-lt"/>
                <a:ea typeface="MS PGothic" panose="020B0600070205080204" charset="-128"/>
              </a:rPr>
              <a:t>Internet: </a:t>
            </a:r>
            <a:r>
              <a:rPr lang="en-US" altLang="ja-JP" sz="2000" b="1" dirty="0" smtClean="0">
                <a:solidFill>
                  <a:schemeClr val="tx1"/>
                </a:solidFill>
                <a:latin typeface="+mn-lt"/>
                <a:ea typeface="MS PGothic" panose="020B0600070205080204" charset="-128"/>
              </a:rPr>
              <a:t>“network </a:t>
            </a:r>
            <a:r>
              <a:rPr lang="en-US" altLang="ja-JP" sz="2000" b="1" dirty="0">
                <a:solidFill>
                  <a:schemeClr val="tx1"/>
                </a:solidFill>
                <a:latin typeface="+mn-lt"/>
                <a:ea typeface="MS PGothic" panose="020B0600070205080204" charset="-128"/>
              </a:rPr>
              <a:t>of </a:t>
            </a:r>
            <a:r>
              <a:rPr lang="en-US" altLang="ja-JP" sz="2000" b="1" dirty="0" smtClean="0">
                <a:solidFill>
                  <a:schemeClr val="tx1"/>
                </a:solidFill>
                <a:latin typeface="+mn-lt"/>
                <a:ea typeface="MS PGothic" panose="020B0600070205080204" charset="-128"/>
              </a:rPr>
              <a:t>networks”</a:t>
            </a:r>
            <a:endParaRPr lang="en-US" altLang="ja-JP" sz="2000" b="1" dirty="0">
              <a:solidFill>
                <a:schemeClr val="tx1"/>
              </a:solidFill>
              <a:latin typeface="+mn-lt"/>
              <a:ea typeface="MS PGothic" panose="020B0600070205080204" charset="-128"/>
            </a:endParaRPr>
          </a:p>
          <a:p>
            <a:pPr marL="741680" lvl="1" indent="-284480" eaLnBrk="1" hangingPunct="1"/>
            <a:r>
              <a:rPr lang="en-US" altLang="en-US" sz="2000" dirty="0">
                <a:latin typeface="+mn-lt"/>
                <a:ea typeface="Arial" panose="020B0604020202020204" pitchFamily="34" charset="0"/>
              </a:rPr>
              <a:t>Interconnected </a:t>
            </a:r>
            <a:r>
              <a:rPr lang="en-US" altLang="en-US" sz="2000" dirty="0" smtClean="0">
                <a:latin typeface="+mn-lt"/>
                <a:ea typeface="Arial" panose="020B0604020202020204" pitchFamily="34" charset="0"/>
              </a:rPr>
              <a:t>I</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S</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Ps</a:t>
            </a:r>
            <a:endParaRPr lang="en-US" altLang="en-US" sz="2000" dirty="0">
              <a:latin typeface="+mn-lt"/>
              <a:ea typeface="Arial" panose="020B0604020202020204" pitchFamily="34" charset="0"/>
            </a:endParaRPr>
          </a:p>
          <a:p>
            <a:pPr eaLnBrk="1" hangingPunct="1"/>
            <a:r>
              <a:rPr lang="en-US" altLang="en-US" sz="2000" b="1" dirty="0">
                <a:solidFill>
                  <a:schemeClr val="tx1"/>
                </a:solidFill>
                <a:latin typeface="+mn-lt"/>
                <a:ea typeface="MS PGothic" panose="020B0600070205080204" charset="-128"/>
              </a:rPr>
              <a:t>protocols</a:t>
            </a:r>
            <a:r>
              <a:rPr lang="en-US" altLang="en-US" sz="2000" dirty="0">
                <a:solidFill>
                  <a:srgbClr val="FF0000"/>
                </a:solidFill>
                <a:latin typeface="+mn-lt"/>
                <a:ea typeface="MS PGothic" panose="020B0600070205080204" charset="-128"/>
              </a:rPr>
              <a:t> </a:t>
            </a:r>
            <a:r>
              <a:rPr lang="en-US" altLang="en-US" sz="2000" dirty="0">
                <a:latin typeface="+mn-lt"/>
                <a:ea typeface="MS PGothic" panose="020B0600070205080204" charset="-128"/>
              </a:rPr>
              <a:t>control sending, receiving of messages</a:t>
            </a:r>
            <a:endParaRPr lang="en-US" altLang="en-US" sz="2000" dirty="0">
              <a:latin typeface="+mn-lt"/>
              <a:ea typeface="MS PGothic" panose="020B0600070205080204" charset="-128"/>
            </a:endParaRPr>
          </a:p>
          <a:p>
            <a:pPr marL="741680" lvl="1" indent="-284480" eaLnBrk="1" hangingPunct="1"/>
            <a:r>
              <a:rPr lang="en-US" altLang="en-US" sz="2000" dirty="0">
                <a:latin typeface="+mn-lt"/>
                <a:ea typeface="Arial" panose="020B0604020202020204" pitchFamily="34" charset="0"/>
              </a:rPr>
              <a:t>e.g., </a:t>
            </a:r>
            <a:r>
              <a:rPr lang="en-US" altLang="en-US" sz="20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C</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r>
              <a:rPr lang="en-US" altLang="en-US" sz="2000" dirty="0">
                <a:latin typeface="+mn-lt"/>
                <a:ea typeface="Arial" panose="020B0604020202020204" pitchFamily="34" charset="0"/>
              </a:rPr>
              <a:t>, </a:t>
            </a:r>
            <a:r>
              <a:rPr lang="en-US" altLang="en-US" sz="2000" dirty="0" smtClean="0">
                <a:latin typeface="+mn-lt"/>
                <a:ea typeface="Arial" panose="020B0604020202020204" pitchFamily="34" charset="0"/>
              </a:rPr>
              <a:t>I</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r>
              <a:rPr lang="en-US" altLang="en-US" sz="2000" dirty="0">
                <a:latin typeface="+mn-lt"/>
                <a:ea typeface="Arial" panose="020B0604020202020204" pitchFamily="34" charset="0"/>
              </a:rPr>
              <a:t>, </a:t>
            </a:r>
            <a:r>
              <a:rPr lang="en-US" altLang="en-US" sz="2000" dirty="0" smtClean="0">
                <a:latin typeface="+mn-lt"/>
                <a:ea typeface="Arial" panose="020B0604020202020204" pitchFamily="34" charset="0"/>
              </a:rPr>
              <a:t>H</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r>
              <a:rPr lang="en-US" altLang="en-US" sz="2000" dirty="0">
                <a:latin typeface="+mn-lt"/>
                <a:ea typeface="Arial" panose="020B0604020202020204" pitchFamily="34" charset="0"/>
              </a:rPr>
              <a:t>, Skype, </a:t>
            </a:r>
            <a:r>
              <a:rPr lang="en-US" altLang="en-US" sz="2000" dirty="0" smtClean="0">
                <a:latin typeface="+mn-lt"/>
                <a:ea typeface="Arial" panose="020B0604020202020204" pitchFamily="34" charset="0"/>
              </a:rPr>
              <a:t>802.11</a:t>
            </a:r>
            <a:endParaRPr lang="en-US" altLang="en-US" sz="2000" dirty="0">
              <a:latin typeface="+mn-lt"/>
              <a:ea typeface="Arial" panose="020B0604020202020204" pitchFamily="34" charset="0"/>
            </a:endParaRPr>
          </a:p>
          <a:p>
            <a:pPr eaLnBrk="1" hangingPunct="1"/>
            <a:r>
              <a:rPr lang="en-US" altLang="en-US" sz="2000" b="1" dirty="0">
                <a:solidFill>
                  <a:schemeClr val="tx1"/>
                </a:solidFill>
                <a:latin typeface="+mn-lt"/>
                <a:ea typeface="MS PGothic" panose="020B0600070205080204" charset="-128"/>
              </a:rPr>
              <a:t>Internet </a:t>
            </a:r>
            <a:r>
              <a:rPr lang="en-US" altLang="en-US" sz="2000" b="1" dirty="0" smtClean="0">
                <a:solidFill>
                  <a:schemeClr val="tx1"/>
                </a:solidFill>
                <a:latin typeface="+mn-lt"/>
                <a:ea typeface="MS PGothic" panose="020B0600070205080204" charset="-128"/>
              </a:rPr>
              <a:t>standards</a:t>
            </a:r>
            <a:endParaRPr lang="en-US" altLang="en-US" sz="2000" b="1" dirty="0">
              <a:solidFill>
                <a:schemeClr val="tx1"/>
              </a:solidFill>
              <a:latin typeface="+mn-lt"/>
              <a:ea typeface="MS PGothic" panose="020B0600070205080204" charset="-128"/>
            </a:endParaRPr>
          </a:p>
          <a:p>
            <a:pPr marL="741680" lvl="1" indent="-284480" eaLnBrk="1" hangingPunct="1"/>
            <a:r>
              <a:rPr lang="en-US" altLang="en-US" sz="2000" dirty="0" smtClean="0">
                <a:latin typeface="+mn-lt"/>
                <a:ea typeface="Arial" panose="020B0604020202020204" pitchFamily="34" charset="0"/>
              </a:rPr>
              <a:t>R</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F</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C</a:t>
            </a:r>
            <a:r>
              <a:rPr lang="en-US" altLang="en-US" sz="2000" dirty="0">
                <a:latin typeface="+mn-lt"/>
                <a:ea typeface="Arial" panose="020B0604020202020204" pitchFamily="34" charset="0"/>
              </a:rPr>
              <a:t>: Request for comments</a:t>
            </a:r>
            <a:endParaRPr lang="en-US" altLang="en-US" sz="2000" dirty="0">
              <a:latin typeface="+mn-lt"/>
              <a:ea typeface="Arial" panose="020B0604020202020204" pitchFamily="34" charset="0"/>
            </a:endParaRPr>
          </a:p>
          <a:p>
            <a:pPr marL="741680" lvl="1" indent="-284480" eaLnBrk="1" hangingPunct="1"/>
            <a:r>
              <a:rPr lang="en-US" altLang="en-US" sz="2000" dirty="0" smtClean="0">
                <a:latin typeface="+mn-lt"/>
                <a:ea typeface="Arial" panose="020B0604020202020204" pitchFamily="34" charset="0"/>
              </a:rPr>
              <a:t>I</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E</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F</a:t>
            </a:r>
            <a:r>
              <a:rPr lang="en-US" altLang="en-US" sz="2000" dirty="0">
                <a:latin typeface="+mn-lt"/>
                <a:ea typeface="Arial" panose="020B0604020202020204" pitchFamily="34" charset="0"/>
              </a:rPr>
              <a:t>: Internet Engineering Task </a:t>
            </a:r>
            <a:r>
              <a:rPr lang="en-US" altLang="en-US" sz="2000" dirty="0" smtClean="0">
                <a:latin typeface="+mn-lt"/>
                <a:ea typeface="Arial" panose="020B0604020202020204" pitchFamily="34" charset="0"/>
              </a:rPr>
              <a:t>Force</a:t>
            </a:r>
            <a:endParaRPr lang="en-US" sz="2000" dirty="0">
              <a:latin typeface="+mn-lt"/>
            </a:endParaRPr>
          </a:p>
        </p:txBody>
      </p:sp>
      <p:pic>
        <p:nvPicPr>
          <p:cNvPr id="4" name="Picture 3" descr="A diagram of computer networking. There are 5 linked groups. Each group has many devices. 1, mobile network. There is a smart phone, a wireless laptop, a car, a traffic light, and a tower. Each item emits a signal. The tower is wired to a router. This router is wired to the next group. 2, global I S P. There are 4 interconnected routers. The 2 bottom routers are wired to 2 routers, 1 router each, in the next group. 3, regional I S P. There are 3 interconnected routers. One router is linked to the next group. 4, home network. The router is wired to a P C, and a wifi router. A wireless laptop and a refrigerator emit signals. In group 3, regional I S P, another router is wired a router in the next group. 5, institutional network. There are 3 interconnected routers. One router is wired to 4 P C’s and a wifi router. Near the wifi router, there are 2 wireless laptops. The wifi router and laptops emit signals. Another router is connected to two serve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933752" y="1616972"/>
            <a:ext cx="3402338" cy="4451475"/>
          </a:xfrm>
          <a:prstGeom prst="rect">
            <a:avLst/>
          </a:prstGeom>
        </p:spPr>
      </p:pic>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solidFill>
                  <a:schemeClr val="tx2"/>
                </a:solidFill>
                <a:ea typeface="MS PGothic" panose="020B0600070205080204" charset="-128"/>
              </a:rPr>
              <a:t>Learning Objectives </a:t>
            </a:r>
            <a:r>
              <a:rPr lang="en-US" altLang="en-US" sz="2000" b="0" dirty="0" smtClean="0">
                <a:solidFill>
                  <a:schemeClr val="tx2"/>
                </a:solidFill>
                <a:ea typeface="MS PGothic" panose="020B0600070205080204" charset="-128"/>
              </a:rPr>
              <a:t>(6 of 7)</a:t>
            </a:r>
            <a:endParaRPr lang="en-US" sz="2000" b="0" dirty="0">
              <a:solidFill>
                <a:schemeClr val="tx2"/>
              </a:solidFill>
            </a:endParaRPr>
          </a:p>
        </p:txBody>
      </p:sp>
      <p:sp>
        <p:nvSpPr>
          <p:cNvPr id="3" name="Text Placeholder 2"/>
          <p:cNvSpPr>
            <a:spLocks noGrp="1"/>
          </p:cNvSpPr>
          <p:nvPr>
            <p:ph idx="1"/>
          </p:nvPr>
        </p:nvSpPr>
        <p:spPr/>
        <p:txBody>
          <a:bodyPr/>
          <a:lstStyle/>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1.1</a:t>
            </a:r>
            <a:r>
              <a:rPr lang="en-US" altLang="en-US" sz="2400" dirty="0">
                <a:solidFill>
                  <a:schemeClr val="tx1"/>
                </a:solidFill>
                <a:latin typeface="+mn-lt"/>
                <a:ea typeface="Arial" panose="020B0604020202020204" pitchFamily="34" charset="0"/>
              </a:rPr>
              <a:t> </a:t>
            </a:r>
            <a:r>
              <a:rPr lang="en-US" altLang="en-US" sz="2400" b="1" dirty="0">
                <a:solidFill>
                  <a:schemeClr val="tx1"/>
                </a:solidFill>
                <a:latin typeface="+mn-lt"/>
                <a:ea typeface="Arial" panose="020B0604020202020204" pitchFamily="34" charset="0"/>
              </a:rPr>
              <a:t>what is the Internet?</a:t>
            </a:r>
            <a:endParaRPr lang="en-US" altLang="en-US" sz="2400" b="1" dirty="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1.2</a:t>
            </a:r>
            <a:r>
              <a:rPr lang="en-US" altLang="en-US" sz="2400" dirty="0">
                <a:latin typeface="+mn-lt"/>
                <a:ea typeface="Arial" panose="020B0604020202020204" pitchFamily="34" charset="0"/>
              </a:rPr>
              <a:t> network </a:t>
            </a:r>
            <a:r>
              <a:rPr lang="en-US" altLang="en-US" sz="2400" dirty="0" smtClean="0">
                <a:latin typeface="+mn-lt"/>
                <a:ea typeface="Arial" panose="020B0604020202020204" pitchFamily="34" charset="0"/>
              </a:rPr>
              <a:t>edge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latin typeface="+mn-lt"/>
                <a:ea typeface="Arial" panose="020B0604020202020204" pitchFamily="34" charset="0"/>
              </a:rPr>
              <a:t>end systems, access networks, links</a:t>
            </a:r>
            <a:endParaRPr lang="en-US" altLang="en-US" sz="2400" dirty="0" smtClean="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1.3</a:t>
            </a:r>
            <a:r>
              <a:rPr lang="en-US" altLang="en-US" sz="2400" dirty="0" smtClean="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network </a:t>
            </a:r>
            <a:r>
              <a:rPr lang="en-US" altLang="en-US" sz="2400" dirty="0" smtClean="0">
                <a:latin typeface="+mn-lt"/>
                <a:ea typeface="Arial" panose="020B0604020202020204" pitchFamily="34" charset="0"/>
              </a:rPr>
              <a:t>core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solidFill>
                  <a:schemeClr val="tx1"/>
                </a:solidFill>
                <a:latin typeface="+mn-lt"/>
                <a:ea typeface="Arial" panose="020B0604020202020204" pitchFamily="34" charset="0"/>
              </a:rPr>
              <a:t>packet switching, circuit switching, network structure</a:t>
            </a:r>
            <a:endParaRPr lang="en-US" altLang="en-US" sz="2400" dirty="0" smtClean="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1.4</a:t>
            </a:r>
            <a:r>
              <a:rPr lang="en-US" altLang="en-US" sz="2400" dirty="0" smtClean="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delay, loss, throughput in networks</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1.5</a:t>
            </a:r>
            <a:r>
              <a:rPr lang="en-US" altLang="en-US" sz="2400" dirty="0">
                <a:latin typeface="+mn-lt"/>
                <a:ea typeface="Arial" panose="020B0604020202020204" pitchFamily="34" charset="0"/>
              </a:rPr>
              <a:t> protocol layers, service models</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1.6</a:t>
            </a:r>
            <a:r>
              <a:rPr lang="en-US" altLang="en-US" sz="2400" dirty="0">
                <a:latin typeface="+mn-lt"/>
                <a:ea typeface="Arial" panose="020B0604020202020204" pitchFamily="34" charset="0"/>
              </a:rPr>
              <a:t> </a:t>
            </a:r>
            <a:r>
              <a:rPr lang="en-US" altLang="en-US" sz="2400" b="1" dirty="0">
                <a:latin typeface="+mn-lt"/>
                <a:ea typeface="Arial" panose="020B0604020202020204" pitchFamily="34" charset="0"/>
              </a:rPr>
              <a:t>networks under attack: security</a:t>
            </a:r>
            <a:endParaRPr lang="en-US" altLang="en-US" sz="2400" b="1"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1.7</a:t>
            </a:r>
            <a:r>
              <a:rPr lang="en-US" altLang="en-US" sz="2400" dirty="0">
                <a:latin typeface="+mn-lt"/>
                <a:ea typeface="Arial" panose="020B0604020202020204" pitchFamily="34" charset="0"/>
              </a:rPr>
              <a:t> </a:t>
            </a:r>
            <a:r>
              <a:rPr lang="en-US" altLang="en-US" sz="2400" dirty="0" smtClean="0">
                <a:latin typeface="+mn-lt"/>
                <a:ea typeface="Arial" panose="020B0604020202020204" pitchFamily="34" charset="0"/>
              </a:rPr>
              <a:t>history</a:t>
            </a:r>
            <a:endParaRPr lang="en-US" sz="24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 Security</a:t>
            </a:r>
            <a:endParaRPr lang="en-US" dirty="0"/>
          </a:p>
        </p:txBody>
      </p:sp>
      <p:sp>
        <p:nvSpPr>
          <p:cNvPr id="6" name="Content Placeholder 5"/>
          <p:cNvSpPr>
            <a:spLocks noGrp="1"/>
          </p:cNvSpPr>
          <p:nvPr>
            <p:ph idx="1"/>
          </p:nvPr>
        </p:nvSpPr>
        <p:spPr>
          <a:xfrm>
            <a:off x="457200" y="1600200"/>
            <a:ext cx="8229600" cy="2956302"/>
          </a:xfrm>
        </p:spPr>
        <p:txBody>
          <a:bodyPr/>
          <a:lstStyle/>
          <a:p>
            <a:pPr indent="-255905" eaLnBrk="1" hangingPunct="1"/>
            <a:r>
              <a:rPr lang="en-US" altLang="en-US" sz="2200" b="1" dirty="0">
                <a:solidFill>
                  <a:schemeClr val="tx1"/>
                </a:solidFill>
                <a:latin typeface="+mn-lt"/>
                <a:ea typeface="MS PGothic" panose="020B0600070205080204" charset="-128"/>
              </a:rPr>
              <a:t>field of network security:</a:t>
            </a:r>
            <a:endParaRPr lang="en-US" altLang="en-US" sz="2200" b="1" dirty="0">
              <a:solidFill>
                <a:schemeClr val="tx1"/>
              </a:solidFill>
              <a:latin typeface="+mn-lt"/>
              <a:ea typeface="MS PGothic" panose="020B0600070205080204" charset="-128"/>
            </a:endParaRPr>
          </a:p>
          <a:p>
            <a:pPr marL="741680" lvl="1" indent="-284480" eaLnBrk="1" hangingPunct="1"/>
            <a:r>
              <a:rPr lang="en-US" altLang="en-US" sz="2200" dirty="0">
                <a:latin typeface="+mn-lt"/>
                <a:ea typeface="Arial" panose="020B0604020202020204" pitchFamily="34" charset="0"/>
              </a:rPr>
              <a:t>how bad guys can attack computer networks</a:t>
            </a:r>
            <a:endParaRPr lang="en-US" altLang="en-US" sz="2200" dirty="0">
              <a:latin typeface="+mn-lt"/>
              <a:ea typeface="Arial" panose="020B0604020202020204" pitchFamily="34" charset="0"/>
            </a:endParaRPr>
          </a:p>
          <a:p>
            <a:pPr marL="741680" lvl="1" indent="-284480" eaLnBrk="1" hangingPunct="1"/>
            <a:r>
              <a:rPr lang="en-US" altLang="en-US" sz="2200" dirty="0">
                <a:latin typeface="+mn-lt"/>
                <a:ea typeface="Arial" panose="020B0604020202020204" pitchFamily="34" charset="0"/>
              </a:rPr>
              <a:t>how we can defend networks against attacks</a:t>
            </a:r>
            <a:endParaRPr lang="en-US" altLang="en-US" sz="2200" dirty="0">
              <a:latin typeface="+mn-lt"/>
              <a:ea typeface="Arial" panose="020B0604020202020204" pitchFamily="34" charset="0"/>
            </a:endParaRPr>
          </a:p>
          <a:p>
            <a:pPr marL="741680" lvl="1" indent="-284480" eaLnBrk="1" hangingPunct="1"/>
            <a:r>
              <a:rPr lang="en-US" altLang="en-US" sz="2200" dirty="0">
                <a:latin typeface="+mn-lt"/>
                <a:ea typeface="Arial" panose="020B0604020202020204" pitchFamily="34" charset="0"/>
              </a:rPr>
              <a:t>how to design architectures that are immune to attacks</a:t>
            </a:r>
            <a:endParaRPr lang="en-US" altLang="en-US" sz="2200" dirty="0">
              <a:latin typeface="+mn-lt"/>
              <a:ea typeface="Arial" panose="020B0604020202020204" pitchFamily="34" charset="0"/>
            </a:endParaRPr>
          </a:p>
          <a:p>
            <a:pPr indent="-255905" eaLnBrk="1" hangingPunct="1"/>
            <a:r>
              <a:rPr lang="en-US" altLang="en-US" sz="2200" b="1" dirty="0">
                <a:solidFill>
                  <a:schemeClr val="tx1"/>
                </a:solidFill>
                <a:latin typeface="+mn-lt"/>
                <a:ea typeface="MS PGothic" panose="020B0600070205080204" charset="-128"/>
              </a:rPr>
              <a:t>Internet not originally designed with (much) security in mind</a:t>
            </a:r>
            <a:endParaRPr lang="en-US" altLang="en-US" sz="2200" b="1" dirty="0">
              <a:solidFill>
                <a:schemeClr val="tx1"/>
              </a:solidFill>
              <a:latin typeface="+mn-lt"/>
              <a:ea typeface="MS PGothic" panose="020B0600070205080204" charset="-128"/>
            </a:endParaRPr>
          </a:p>
          <a:p>
            <a:pPr marL="741680" lvl="1" indent="-284480" eaLnBrk="1" hangingPunct="1"/>
            <a:r>
              <a:rPr lang="en-US" altLang="en-US" sz="2200" b="1" dirty="0">
                <a:latin typeface="+mn-lt"/>
                <a:ea typeface="Arial" panose="020B0604020202020204" pitchFamily="34" charset="0"/>
              </a:rPr>
              <a:t>original vision:</a:t>
            </a:r>
            <a:r>
              <a:rPr lang="en-US" altLang="en-US" sz="2200" dirty="0">
                <a:latin typeface="+mn-lt"/>
                <a:ea typeface="Arial" panose="020B0604020202020204" pitchFamily="34" charset="0"/>
              </a:rPr>
              <a:t> </a:t>
            </a:r>
            <a:r>
              <a:rPr lang="en-US" altLang="ja-JP" sz="2200" dirty="0">
                <a:latin typeface="+mn-lt"/>
                <a:ea typeface="MS PGothic" panose="020B0600070205080204" charset="-128"/>
              </a:rPr>
              <a:t>“a group of mutually trusting users</a:t>
            </a:r>
            <a:endParaRPr lang="en-US" dirty="0">
              <a:latin typeface="+mn-lt"/>
            </a:endParaRPr>
          </a:p>
        </p:txBody>
      </p:sp>
      <p:sp>
        <p:nvSpPr>
          <p:cNvPr id="7" name="Content Placeholder 6"/>
          <p:cNvSpPr>
            <a:spLocks noGrp="1"/>
          </p:cNvSpPr>
          <p:nvPr>
            <p:ph idx="13"/>
          </p:nvPr>
        </p:nvSpPr>
        <p:spPr>
          <a:xfrm>
            <a:off x="1185621" y="4583972"/>
            <a:ext cx="4486759" cy="467935"/>
          </a:xfrm>
        </p:spPr>
        <p:txBody>
          <a:bodyPr/>
          <a:lstStyle/>
          <a:p>
            <a:pPr marL="284480" indent="-284480">
              <a:spcBef>
                <a:spcPts val="600"/>
              </a:spcBef>
              <a:buNone/>
            </a:pPr>
            <a:r>
              <a:rPr lang="en-US" altLang="ja-JP" sz="2200" dirty="0">
                <a:latin typeface="+mn-lt"/>
                <a:ea typeface="MS PGothic" panose="020B0600070205080204" charset="-128"/>
              </a:rPr>
              <a:t>attached to a transparent network”</a:t>
            </a:r>
            <a:endParaRPr lang="en-US" sz="2200" dirty="0">
              <a:latin typeface="+mn-lt"/>
            </a:endParaRPr>
          </a:p>
        </p:txBody>
      </p:sp>
      <p:pic>
        <p:nvPicPr>
          <p:cNvPr id="9" name="Picture 8" descr="A smiley fac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693825" y="4724710"/>
            <a:ext cx="292907" cy="280703"/>
          </a:xfrm>
          <a:prstGeom prst="rect">
            <a:avLst/>
          </a:prstGeom>
        </p:spPr>
      </p:pic>
      <p:sp>
        <p:nvSpPr>
          <p:cNvPr id="8" name="Content Placeholder 7"/>
          <p:cNvSpPr>
            <a:spLocks noGrp="1"/>
          </p:cNvSpPr>
          <p:nvPr>
            <p:ph idx="14"/>
          </p:nvPr>
        </p:nvSpPr>
        <p:spPr>
          <a:xfrm>
            <a:off x="473720" y="5051907"/>
            <a:ext cx="8229600" cy="919336"/>
          </a:xfrm>
        </p:spPr>
        <p:txBody>
          <a:bodyPr/>
          <a:lstStyle/>
          <a:p>
            <a:pPr marL="741680" lvl="1" indent="-284480" eaLnBrk="1" hangingPunct="1"/>
            <a:r>
              <a:rPr lang="en-US" altLang="en-US" sz="2200" dirty="0">
                <a:latin typeface="+mn-lt"/>
                <a:ea typeface="Arial" panose="020B0604020202020204" pitchFamily="34" charset="0"/>
              </a:rPr>
              <a:t>Internet protocol designers playing </a:t>
            </a:r>
            <a:r>
              <a:rPr lang="en-US" altLang="ja-JP" sz="2200" dirty="0">
                <a:latin typeface="+mn-lt"/>
                <a:ea typeface="MS PGothic" panose="020B0600070205080204" charset="-128"/>
              </a:rPr>
              <a:t>“catch-up”</a:t>
            </a:r>
            <a:endParaRPr lang="en-US" altLang="ja-JP" sz="2200" dirty="0">
              <a:latin typeface="+mn-lt"/>
              <a:ea typeface="MS PGothic" panose="020B0600070205080204" charset="-128"/>
            </a:endParaRPr>
          </a:p>
          <a:p>
            <a:pPr marL="741680" lvl="1" indent="-284480" eaLnBrk="1" hangingPunct="1"/>
            <a:r>
              <a:rPr lang="en-US" altLang="en-US" sz="2200" dirty="0">
                <a:latin typeface="+mn-lt"/>
                <a:ea typeface="Arial" panose="020B0604020202020204" pitchFamily="34" charset="0"/>
              </a:rPr>
              <a:t>security considerations in all layers</a:t>
            </a:r>
            <a:r>
              <a:rPr lang="en-US" altLang="en-US" sz="2200" dirty="0" smtClean="0">
                <a:latin typeface="+mn-lt"/>
                <a:ea typeface="Arial" panose="020B0604020202020204" pitchFamily="34" charset="0"/>
              </a:rPr>
              <a:t>!</a:t>
            </a:r>
            <a:endParaRPr lang="en-US"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Bad Guys: Put Malware into Hosts via Internet</a:t>
            </a:r>
            <a:endParaRPr lang="en-US" dirty="0"/>
          </a:p>
        </p:txBody>
      </p:sp>
      <p:sp>
        <p:nvSpPr>
          <p:cNvPr id="3" name="Text Placeholder 2"/>
          <p:cNvSpPr>
            <a:spLocks noGrp="1"/>
          </p:cNvSpPr>
          <p:nvPr>
            <p:ph type="body" idx="1"/>
          </p:nvPr>
        </p:nvSpPr>
        <p:spPr/>
        <p:txBody>
          <a:bodyPr/>
          <a:lstStyle/>
          <a:p>
            <a:pPr eaLnBrk="1" hangingPunct="1"/>
            <a:r>
              <a:rPr lang="en-US" altLang="en-US" sz="2400" dirty="0">
                <a:latin typeface="+mn-lt"/>
                <a:ea typeface="MS PGothic" panose="020B0600070205080204" charset="-128"/>
              </a:rPr>
              <a:t>malware can get in host from:</a:t>
            </a:r>
            <a:endParaRPr lang="en-US" altLang="en-US" sz="2400" dirty="0">
              <a:solidFill>
                <a:srgbClr val="000099"/>
              </a:solidFill>
              <a:latin typeface="+mn-lt"/>
              <a:ea typeface="MS PGothic" panose="020B0600070205080204" charset="-128"/>
            </a:endParaRPr>
          </a:p>
          <a:p>
            <a:pPr marL="741680" lvl="1" indent="-284480" eaLnBrk="1" hangingPunct="1"/>
            <a:r>
              <a:rPr lang="en-US" altLang="en-US" sz="2400" b="1" dirty="0">
                <a:solidFill>
                  <a:schemeClr val="tx1"/>
                </a:solidFill>
                <a:latin typeface="+mn-lt"/>
                <a:ea typeface="Arial" panose="020B0604020202020204" pitchFamily="34" charset="0"/>
              </a:rPr>
              <a:t>virus:</a:t>
            </a:r>
            <a:r>
              <a:rPr lang="en-US" altLang="en-US" sz="2400" i="1" dirty="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self-replicating infection by </a:t>
            </a:r>
            <a:r>
              <a:rPr lang="en-US" altLang="en-US" sz="2400" dirty="0" smtClean="0">
                <a:latin typeface="+mn-lt"/>
                <a:ea typeface="Arial" panose="020B0604020202020204" pitchFamily="34" charset="0"/>
              </a:rPr>
              <a:t>receiving/executing </a:t>
            </a:r>
            <a:r>
              <a:rPr lang="en-US" altLang="en-US" sz="2400" dirty="0">
                <a:latin typeface="+mn-lt"/>
                <a:ea typeface="Arial" panose="020B0604020202020204" pitchFamily="34" charset="0"/>
              </a:rPr>
              <a:t>object (e.g., e-mail attachment)</a:t>
            </a:r>
            <a:endParaRPr lang="en-US" altLang="en-US" sz="2400" dirty="0">
              <a:latin typeface="+mn-lt"/>
              <a:ea typeface="Arial" panose="020B0604020202020204" pitchFamily="34" charset="0"/>
            </a:endParaRPr>
          </a:p>
          <a:p>
            <a:pPr marL="741680" lvl="1" indent="-284480" eaLnBrk="1" hangingPunct="1"/>
            <a:r>
              <a:rPr lang="en-US" altLang="en-US" sz="2400" b="1" dirty="0">
                <a:solidFill>
                  <a:schemeClr val="tx1"/>
                </a:solidFill>
                <a:latin typeface="+mn-lt"/>
                <a:ea typeface="Arial" panose="020B0604020202020204" pitchFamily="34" charset="0"/>
              </a:rPr>
              <a:t>worm:</a:t>
            </a:r>
            <a:r>
              <a:rPr lang="en-US" altLang="en-US" sz="2400" i="1" dirty="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self-replicating infection by passively receiving object that gets itself executed</a:t>
            </a:r>
            <a:endParaRPr lang="en-US" altLang="en-US" sz="2400" dirty="0">
              <a:latin typeface="+mn-lt"/>
              <a:ea typeface="Arial" panose="020B0604020202020204" pitchFamily="34" charset="0"/>
            </a:endParaRPr>
          </a:p>
          <a:p>
            <a:pPr eaLnBrk="1" hangingPunct="1"/>
            <a:r>
              <a:rPr lang="en-US" altLang="en-US" sz="2400" b="1" dirty="0">
                <a:solidFill>
                  <a:schemeClr val="tx1"/>
                </a:solidFill>
                <a:latin typeface="+mn-lt"/>
                <a:ea typeface="MS PGothic" panose="020B0600070205080204" charset="-128"/>
              </a:rPr>
              <a:t>spyware malware</a:t>
            </a:r>
            <a:r>
              <a:rPr lang="en-US" altLang="en-US" sz="2400" dirty="0">
                <a:latin typeface="+mn-lt"/>
                <a:ea typeface="MS PGothic" panose="020B0600070205080204" charset="-128"/>
              </a:rPr>
              <a:t> can record keystrokes, web sites visited, upload info to collection site</a:t>
            </a:r>
            <a:endParaRPr lang="en-US" altLang="en-US" sz="2400" dirty="0">
              <a:latin typeface="+mn-lt"/>
              <a:ea typeface="MS PGothic" panose="020B0600070205080204" charset="-128"/>
            </a:endParaRPr>
          </a:p>
          <a:p>
            <a:pPr eaLnBrk="1" hangingPunct="1"/>
            <a:r>
              <a:rPr lang="en-US" altLang="en-US" sz="2400" dirty="0">
                <a:latin typeface="+mn-lt"/>
                <a:ea typeface="MS PGothic" panose="020B0600070205080204" charset="-128"/>
              </a:rPr>
              <a:t>infected host can be enrolled in </a:t>
            </a:r>
            <a:r>
              <a:rPr lang="en-US" altLang="en-US" sz="2400" b="1" dirty="0" smtClean="0">
                <a:solidFill>
                  <a:schemeClr val="tx1"/>
                </a:solidFill>
                <a:latin typeface="+mn-lt"/>
                <a:ea typeface="MS PGothic" panose="020B0600070205080204" charset="-128"/>
              </a:rPr>
              <a:t>botnet</a:t>
            </a:r>
            <a:r>
              <a:rPr lang="en-US" altLang="en-US" sz="2400" b="1" dirty="0">
                <a:solidFill>
                  <a:schemeClr val="tx1"/>
                </a:solidFill>
                <a:latin typeface="+mn-lt"/>
                <a:ea typeface="MS PGothic" panose="020B0600070205080204" charset="-128"/>
              </a:rPr>
              <a:t>,</a:t>
            </a:r>
            <a:r>
              <a:rPr lang="en-US" altLang="en-US" sz="2400" dirty="0">
                <a:latin typeface="+mn-lt"/>
                <a:ea typeface="MS PGothic" panose="020B0600070205080204" charset="-128"/>
              </a:rPr>
              <a:t> used for spam. </a:t>
            </a:r>
            <a:r>
              <a:rPr lang="en-US" altLang="en-US" sz="2400" dirty="0" smtClean="0">
                <a:latin typeface="+mn-lt"/>
                <a:ea typeface="MS PGothic" panose="020B0600070205080204" charset="-128"/>
              </a:rPr>
              <a:t>D</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D</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o</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 attacks</a:t>
            </a:r>
            <a:endParaRPr lang="en-US" sz="2400" dirty="0">
              <a:latin typeface="+mn-lt"/>
            </a:endParaRPr>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Bad Guys: Attack Server, Network Infrastructure</a:t>
            </a:r>
            <a:endParaRPr lang="en-US" dirty="0"/>
          </a:p>
        </p:txBody>
      </p:sp>
      <p:sp>
        <p:nvSpPr>
          <p:cNvPr id="4" name="Content Placeholder 3"/>
          <p:cNvSpPr>
            <a:spLocks noGrp="1"/>
          </p:cNvSpPr>
          <p:nvPr>
            <p:ph idx="1"/>
          </p:nvPr>
        </p:nvSpPr>
        <p:spPr>
          <a:xfrm>
            <a:off x="457200" y="1600200"/>
            <a:ext cx="8229600" cy="1143000"/>
          </a:xfrm>
        </p:spPr>
        <p:txBody>
          <a:bodyPr/>
          <a:lstStyle/>
          <a:p>
            <a:pPr marL="0" indent="0">
              <a:buNone/>
            </a:pPr>
            <a:r>
              <a:rPr lang="en-US" altLang="en-US" sz="2200" b="1" dirty="0">
                <a:solidFill>
                  <a:schemeClr val="tx1"/>
                </a:solidFill>
                <a:latin typeface="+mn-lt"/>
                <a:ea typeface="MS PGothic" panose="020B0600070205080204" charset="-128"/>
              </a:rPr>
              <a:t>Denial of Service (</a:t>
            </a:r>
            <a:r>
              <a:rPr lang="en-US" altLang="en-US" sz="2200" b="1" dirty="0" smtClean="0">
                <a:solidFill>
                  <a:schemeClr val="tx1"/>
                </a:solidFill>
                <a:latin typeface="+mn-lt"/>
                <a:ea typeface="MS PGothic" panose="020B0600070205080204" charset="-128"/>
              </a:rPr>
              <a:t>D</a:t>
            </a:r>
            <a:r>
              <a:rPr lang="en-US" altLang="en-US" sz="100" b="1" dirty="0" smtClean="0">
                <a:solidFill>
                  <a:schemeClr val="tx1"/>
                </a:solidFill>
                <a:latin typeface="+mn-lt"/>
                <a:ea typeface="MS PGothic" panose="020B0600070205080204" charset="-128"/>
              </a:rPr>
              <a:t> </a:t>
            </a:r>
            <a:r>
              <a:rPr lang="en-US" altLang="en-US" sz="2200" b="1" dirty="0" smtClean="0">
                <a:solidFill>
                  <a:schemeClr val="tx1"/>
                </a:solidFill>
                <a:latin typeface="+mn-lt"/>
                <a:ea typeface="MS PGothic" panose="020B0600070205080204" charset="-128"/>
              </a:rPr>
              <a:t>o</a:t>
            </a:r>
            <a:r>
              <a:rPr lang="en-US" altLang="en-US" sz="100" b="1" dirty="0" smtClean="0">
                <a:solidFill>
                  <a:schemeClr val="tx1"/>
                </a:solidFill>
                <a:latin typeface="+mn-lt"/>
                <a:ea typeface="MS PGothic" panose="020B0600070205080204" charset="-128"/>
              </a:rPr>
              <a:t> </a:t>
            </a:r>
            <a:r>
              <a:rPr lang="en-US" altLang="en-US" sz="2200" b="1" dirty="0" smtClean="0">
                <a:solidFill>
                  <a:schemeClr val="tx1"/>
                </a:solidFill>
                <a:latin typeface="+mn-lt"/>
                <a:ea typeface="MS PGothic" panose="020B0600070205080204" charset="-128"/>
              </a:rPr>
              <a:t>S</a:t>
            </a:r>
            <a:r>
              <a:rPr lang="en-US" altLang="en-US" sz="2200" b="1" dirty="0">
                <a:solidFill>
                  <a:schemeClr val="tx1"/>
                </a:solidFill>
                <a:latin typeface="+mn-lt"/>
                <a:ea typeface="MS PGothic" panose="020B0600070205080204" charset="-128"/>
              </a:rPr>
              <a:t>):</a:t>
            </a:r>
            <a:r>
              <a:rPr lang="en-US" altLang="en-US" sz="2200" dirty="0">
                <a:latin typeface="+mn-lt"/>
                <a:ea typeface="MS PGothic" panose="020B0600070205080204" charset="-128"/>
              </a:rPr>
              <a:t> attackers make resources (server, bandwidth) unavailable to legitimate traffic by overwhelming resource with bogus </a:t>
            </a:r>
            <a:r>
              <a:rPr lang="en-US" altLang="en-US" sz="2200" dirty="0" smtClean="0">
                <a:latin typeface="+mn-lt"/>
                <a:ea typeface="MS PGothic" panose="020B0600070205080204" charset="-128"/>
              </a:rPr>
              <a:t>traffic</a:t>
            </a:r>
            <a:endParaRPr lang="en-US" sz="2200" dirty="0">
              <a:latin typeface="+mn-lt"/>
            </a:endParaRPr>
          </a:p>
        </p:txBody>
      </p:sp>
      <p:sp>
        <p:nvSpPr>
          <p:cNvPr id="5" name="Content Placeholder 4"/>
          <p:cNvSpPr>
            <a:spLocks noGrp="1"/>
          </p:cNvSpPr>
          <p:nvPr>
            <p:ph idx="13"/>
          </p:nvPr>
        </p:nvSpPr>
        <p:spPr>
          <a:xfrm>
            <a:off x="457200" y="3030749"/>
            <a:ext cx="4245429" cy="2863865"/>
          </a:xfrm>
        </p:spPr>
        <p:txBody>
          <a:bodyPr/>
          <a:lstStyle/>
          <a:p>
            <a:pPr marL="431800" indent="-431800">
              <a:buFont typeface="+mj-lt"/>
              <a:buAutoNum type="arabicPeriod"/>
            </a:pPr>
            <a:r>
              <a:rPr lang="en-US" altLang="en-US" sz="2200" dirty="0" smtClean="0">
                <a:latin typeface="+mn-lt"/>
              </a:rPr>
              <a:t>select </a:t>
            </a:r>
            <a:r>
              <a:rPr lang="en-US" altLang="en-US" sz="2200" dirty="0">
                <a:latin typeface="+mn-lt"/>
              </a:rPr>
              <a:t>target</a:t>
            </a:r>
            <a:endParaRPr lang="en-US" altLang="en-US" sz="2200" dirty="0">
              <a:latin typeface="+mn-lt"/>
            </a:endParaRPr>
          </a:p>
          <a:p>
            <a:pPr marL="431800" indent="-431800">
              <a:buFont typeface="+mj-lt"/>
              <a:buAutoNum type="arabicPeriod"/>
            </a:pPr>
            <a:r>
              <a:rPr lang="en-US" altLang="en-US" sz="2200" dirty="0" smtClean="0">
                <a:latin typeface="+mn-lt"/>
              </a:rPr>
              <a:t>break </a:t>
            </a:r>
            <a:r>
              <a:rPr lang="en-US" altLang="en-US" sz="2200" dirty="0">
                <a:latin typeface="+mn-lt"/>
              </a:rPr>
              <a:t>into hosts around the network (see botnet)</a:t>
            </a:r>
            <a:endParaRPr lang="en-US" altLang="en-US" sz="2200" dirty="0">
              <a:latin typeface="+mn-lt"/>
            </a:endParaRPr>
          </a:p>
          <a:p>
            <a:pPr marL="431800" indent="-431800">
              <a:buFont typeface="+mj-lt"/>
              <a:buAutoNum type="arabicPeriod"/>
            </a:pPr>
            <a:r>
              <a:rPr lang="en-US" altLang="en-US" sz="2200" dirty="0" smtClean="0">
                <a:latin typeface="+mn-lt"/>
              </a:rPr>
              <a:t>send </a:t>
            </a:r>
            <a:r>
              <a:rPr lang="en-US" altLang="en-US" sz="2200" dirty="0">
                <a:latin typeface="+mn-lt"/>
              </a:rPr>
              <a:t>packets to target from compromised </a:t>
            </a:r>
            <a:r>
              <a:rPr lang="en-US" altLang="en-US" sz="2200" dirty="0" smtClean="0">
                <a:latin typeface="+mn-lt"/>
              </a:rPr>
              <a:t>hosts</a:t>
            </a:r>
            <a:endParaRPr lang="en-US" sz="2200" dirty="0">
              <a:latin typeface="+mn-lt"/>
            </a:endParaRPr>
          </a:p>
        </p:txBody>
      </p:sp>
      <p:pic>
        <p:nvPicPr>
          <p:cNvPr id="8" name="Picture 7" descr="A target server is surrounded by P C’s. Several of the P C’s try to attach the target server."/>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252246" y="3077450"/>
            <a:ext cx="2916170" cy="290818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Bad Guys Can Sniff Packets</a:t>
            </a:r>
            <a:endParaRPr lang="en-US" dirty="0"/>
          </a:p>
        </p:txBody>
      </p:sp>
      <p:sp>
        <p:nvSpPr>
          <p:cNvPr id="3" name="Content Placeholder 2"/>
          <p:cNvSpPr>
            <a:spLocks noGrp="1"/>
          </p:cNvSpPr>
          <p:nvPr>
            <p:ph idx="1"/>
          </p:nvPr>
        </p:nvSpPr>
        <p:spPr>
          <a:xfrm>
            <a:off x="457200" y="1600199"/>
            <a:ext cx="8229600" cy="1943101"/>
          </a:xfrm>
        </p:spPr>
        <p:txBody>
          <a:bodyPr/>
          <a:lstStyle/>
          <a:p>
            <a:pPr marL="0" indent="0" eaLnBrk="1" hangingPunct="1">
              <a:buFont typeface="Wingdings" panose="05000000000000000000" pitchFamily="2" charset="2"/>
              <a:buNone/>
            </a:pPr>
            <a:r>
              <a:rPr lang="en-US" altLang="en-US" sz="2200" b="1" dirty="0">
                <a:solidFill>
                  <a:schemeClr val="tx1"/>
                </a:solidFill>
                <a:latin typeface="+mn-lt"/>
                <a:ea typeface="MS PGothic" panose="020B0600070205080204" charset="-128"/>
              </a:rPr>
              <a:t>packet </a:t>
            </a:r>
            <a:r>
              <a:rPr lang="en-US" altLang="ja-JP" sz="2200" b="1" dirty="0" smtClean="0">
                <a:solidFill>
                  <a:schemeClr val="tx1"/>
                </a:solidFill>
                <a:latin typeface="+mn-lt"/>
                <a:ea typeface="MS PGothic" panose="020B0600070205080204" charset="-128"/>
              </a:rPr>
              <a:t>“sniffing”:</a:t>
            </a:r>
            <a:endParaRPr lang="en-US" altLang="ja-JP" sz="2200" i="1" dirty="0" smtClean="0">
              <a:solidFill>
                <a:srgbClr val="FF0000"/>
              </a:solidFill>
              <a:latin typeface="+mn-lt"/>
              <a:ea typeface="MS PGothic" panose="020B0600070205080204" charset="-128"/>
            </a:endParaRPr>
          </a:p>
          <a:p>
            <a:pPr indent="-255905"/>
            <a:r>
              <a:rPr lang="en-US" altLang="en-US" sz="2200" dirty="0" smtClean="0">
                <a:latin typeface="+mn-lt"/>
                <a:ea typeface="Arial" panose="020B0604020202020204" pitchFamily="34" charset="0"/>
              </a:rPr>
              <a:t>broadcast </a:t>
            </a:r>
            <a:r>
              <a:rPr lang="en-US" altLang="en-US" sz="2200" dirty="0">
                <a:latin typeface="+mn-lt"/>
                <a:ea typeface="Arial" panose="020B0604020202020204" pitchFamily="34" charset="0"/>
              </a:rPr>
              <a:t>media (shared Ethernet, </a:t>
            </a:r>
            <a:r>
              <a:rPr lang="en-US" altLang="en-US" sz="2200" dirty="0" smtClean="0">
                <a:latin typeface="+mn-lt"/>
                <a:ea typeface="Arial" panose="020B0604020202020204" pitchFamily="34" charset="0"/>
              </a:rPr>
              <a:t>wireless)</a:t>
            </a:r>
            <a:endParaRPr lang="en-US" altLang="en-US" sz="2200" dirty="0" smtClean="0">
              <a:latin typeface="+mn-lt"/>
              <a:ea typeface="Arial" panose="020B0604020202020204" pitchFamily="34" charset="0"/>
            </a:endParaRPr>
          </a:p>
          <a:p>
            <a:pPr indent="-255905"/>
            <a:r>
              <a:rPr lang="en-US" altLang="en-US" sz="2200" dirty="0" smtClean="0">
                <a:latin typeface="+mn-lt"/>
                <a:ea typeface="Arial" panose="020B0604020202020204" pitchFamily="34" charset="0"/>
              </a:rPr>
              <a:t>promiscuous </a:t>
            </a:r>
            <a:r>
              <a:rPr lang="en-US" altLang="en-US" sz="2200" dirty="0">
                <a:latin typeface="+mn-lt"/>
                <a:ea typeface="Arial" panose="020B0604020202020204" pitchFamily="34" charset="0"/>
              </a:rPr>
              <a:t>network interface reads/records all packets (e.g., including passwords!) passing </a:t>
            </a:r>
            <a:r>
              <a:rPr lang="en-US" altLang="en-US" sz="2200" dirty="0" smtClean="0">
                <a:latin typeface="+mn-lt"/>
                <a:ea typeface="Arial" panose="020B0604020202020204" pitchFamily="34" charset="0"/>
              </a:rPr>
              <a:t>by</a:t>
            </a:r>
            <a:endParaRPr lang="en-US" sz="2200" dirty="0"/>
          </a:p>
        </p:txBody>
      </p:sp>
      <p:pic>
        <p:nvPicPr>
          <p:cNvPr id="5" name="Picture 4" descr="A server, A, is connected to a router, a compromised P C, C, and a P C, B. A connection from P C B to server A reads as follows. S r c, B. Dest, A. Payload. The connection also goes to P C C."/>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269596" y="3711323"/>
            <a:ext cx="4604808" cy="1670774"/>
          </a:xfrm>
          <a:prstGeom prst="rect">
            <a:avLst/>
          </a:prstGeom>
        </p:spPr>
      </p:pic>
      <p:sp>
        <p:nvSpPr>
          <p:cNvPr id="4" name="Content Placeholder 3"/>
          <p:cNvSpPr>
            <a:spLocks noGrp="1"/>
          </p:cNvSpPr>
          <p:nvPr>
            <p:ph idx="13"/>
          </p:nvPr>
        </p:nvSpPr>
        <p:spPr>
          <a:xfrm>
            <a:off x="457200" y="5551714"/>
            <a:ext cx="8229600" cy="783772"/>
          </a:xfrm>
        </p:spPr>
        <p:txBody>
          <a:bodyPr/>
          <a:lstStyle/>
          <a:p>
            <a:pPr marL="255905" lvl="1" indent="-255905">
              <a:spcBef>
                <a:spcPts val="1500"/>
              </a:spcBef>
              <a:buFont typeface="Arial" panose="020B0604020202020204"/>
              <a:buChar char="•"/>
            </a:pPr>
            <a:r>
              <a:rPr lang="en-US" sz="2200" dirty="0">
                <a:latin typeface="+mn-lt"/>
                <a:ea typeface="MS PGothic" panose="020B0600070205080204" charset="-128"/>
                <a:cs typeface="MS PGothic" panose="020B0600070205080204" charset="-128"/>
              </a:rPr>
              <a:t>wireshark software used for end-of-chapter labs is a (free) </a:t>
            </a:r>
            <a:r>
              <a:rPr lang="en-US" sz="2200" dirty="0" smtClean="0">
                <a:latin typeface="+mn-lt"/>
                <a:ea typeface="MS PGothic" panose="020B0600070205080204" charset="-128"/>
                <a:cs typeface="MS PGothic" panose="020B0600070205080204" charset="-128"/>
              </a:rPr>
              <a:t>packet-sniffer</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Bad Guys Can Use Fake Addresses</a:t>
            </a:r>
            <a:endParaRPr lang="en-US" dirty="0"/>
          </a:p>
        </p:txBody>
      </p:sp>
      <p:sp>
        <p:nvSpPr>
          <p:cNvPr id="3" name="Content Placeholder 2"/>
          <p:cNvSpPr>
            <a:spLocks noGrp="1"/>
          </p:cNvSpPr>
          <p:nvPr>
            <p:ph idx="1"/>
          </p:nvPr>
        </p:nvSpPr>
        <p:spPr>
          <a:xfrm>
            <a:off x="457200" y="1600200"/>
            <a:ext cx="8229600" cy="685800"/>
          </a:xfrm>
        </p:spPr>
        <p:txBody>
          <a:bodyPr/>
          <a:lstStyle/>
          <a:p>
            <a:pPr eaLnBrk="1" hangingPunct="1">
              <a:buFont typeface="Wingdings" panose="05000000000000000000" pitchFamily="2" charset="2"/>
              <a:buNone/>
            </a:pPr>
            <a:r>
              <a:rPr lang="en-US" altLang="en-US" sz="2400" b="1" dirty="0" smtClean="0">
                <a:solidFill>
                  <a:schemeClr val="tx1"/>
                </a:solidFill>
                <a:latin typeface="+mn-lt"/>
                <a:ea typeface="MS PGothic" panose="020B0600070205080204" charset="-128"/>
              </a:rPr>
              <a:t>I</a:t>
            </a:r>
            <a:r>
              <a:rPr lang="en-US" altLang="en-US" sz="100" b="1" dirty="0" smtClean="0">
                <a:solidFill>
                  <a:schemeClr val="tx1"/>
                </a:solidFill>
                <a:latin typeface="+mn-lt"/>
                <a:ea typeface="MS PGothic" panose="020B0600070205080204" charset="-128"/>
              </a:rPr>
              <a:t> </a:t>
            </a:r>
            <a:r>
              <a:rPr lang="en-US" altLang="en-US" sz="2400" b="1" dirty="0" smtClean="0">
                <a:solidFill>
                  <a:schemeClr val="tx1"/>
                </a:solidFill>
                <a:latin typeface="+mn-lt"/>
                <a:ea typeface="MS PGothic" panose="020B0600070205080204" charset="-128"/>
              </a:rPr>
              <a:t>P </a:t>
            </a:r>
            <a:r>
              <a:rPr lang="en-US" altLang="en-US" sz="2400" b="1" dirty="0">
                <a:solidFill>
                  <a:schemeClr val="tx1"/>
                </a:solidFill>
                <a:latin typeface="+mn-lt"/>
                <a:ea typeface="MS PGothic" panose="020B0600070205080204" charset="-128"/>
              </a:rPr>
              <a:t>spoofing:</a:t>
            </a:r>
            <a:r>
              <a:rPr lang="en-US" altLang="en-US" sz="2400" b="1" i="1" dirty="0">
                <a:solidFill>
                  <a:srgbClr val="FF3300"/>
                </a:solidFill>
                <a:latin typeface="+mn-lt"/>
                <a:ea typeface="MS PGothic" panose="020B0600070205080204" charset="-128"/>
              </a:rPr>
              <a:t> </a:t>
            </a:r>
            <a:r>
              <a:rPr lang="en-US" altLang="en-US" sz="2400" dirty="0">
                <a:latin typeface="+mn-lt"/>
                <a:ea typeface="MS PGothic" panose="020B0600070205080204" charset="-128"/>
              </a:rPr>
              <a:t>send packet with false source address</a:t>
            </a:r>
            <a:endParaRPr lang="en-US" altLang="en-US" sz="2400" dirty="0">
              <a:latin typeface="+mn-lt"/>
              <a:ea typeface="MS PGothic" panose="020B0600070205080204" charset="-128"/>
            </a:endParaRPr>
          </a:p>
        </p:txBody>
      </p:sp>
      <p:pic>
        <p:nvPicPr>
          <p:cNvPr id="6" name="Picture 5" descr="A server, A, is connected to a router, a compromised P C, C, and a P C, B. A connection from P C C to server A reads as follows. S r c, B. Dest, A. Payloa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28700" y="2678793"/>
            <a:ext cx="7086600" cy="2578100"/>
          </a:xfrm>
          <a:prstGeom prst="rect">
            <a:avLst/>
          </a:prstGeom>
        </p:spPr>
      </p:pic>
      <p:sp>
        <p:nvSpPr>
          <p:cNvPr id="4" name="Content Placeholder 3"/>
          <p:cNvSpPr>
            <a:spLocks noGrp="1"/>
          </p:cNvSpPr>
          <p:nvPr>
            <p:ph idx="13"/>
          </p:nvPr>
        </p:nvSpPr>
        <p:spPr>
          <a:xfrm>
            <a:off x="457200" y="5649686"/>
            <a:ext cx="8229600" cy="522514"/>
          </a:xfrm>
        </p:spPr>
        <p:txBody>
          <a:bodyPr/>
          <a:lstStyle/>
          <a:p>
            <a:pPr marL="0" indent="0">
              <a:buNone/>
            </a:pPr>
            <a:r>
              <a:rPr lang="en-US" altLang="en-US" sz="2400" b="1" dirty="0">
                <a:latin typeface="+mn-lt"/>
              </a:rPr>
              <a:t>… lots more on security (throughout, Chapter 8</a:t>
            </a:r>
            <a:r>
              <a:rPr lang="en-US" altLang="en-US" sz="2400" b="1" dirty="0" smtClean="0">
                <a:latin typeface="+mn-lt"/>
              </a:rPr>
              <a:t>)</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solidFill>
                  <a:schemeClr val="tx2"/>
                </a:solidFill>
                <a:ea typeface="MS PGothic" panose="020B0600070205080204" charset="-128"/>
              </a:rPr>
              <a:t>Learning Objectives </a:t>
            </a:r>
            <a:r>
              <a:rPr lang="en-US" altLang="en-US" sz="2000" b="0" dirty="0" smtClean="0">
                <a:solidFill>
                  <a:schemeClr val="tx2"/>
                </a:solidFill>
                <a:ea typeface="MS PGothic" panose="020B0600070205080204" charset="-128"/>
              </a:rPr>
              <a:t>(7 of 7)</a:t>
            </a:r>
            <a:endParaRPr lang="en-US" sz="2000" b="0" dirty="0">
              <a:solidFill>
                <a:schemeClr val="tx2"/>
              </a:solidFill>
            </a:endParaRPr>
          </a:p>
        </p:txBody>
      </p:sp>
      <p:sp>
        <p:nvSpPr>
          <p:cNvPr id="3" name="Text Placeholder 2"/>
          <p:cNvSpPr>
            <a:spLocks noGrp="1"/>
          </p:cNvSpPr>
          <p:nvPr>
            <p:ph idx="1"/>
          </p:nvPr>
        </p:nvSpPr>
        <p:spPr/>
        <p:txBody>
          <a:bodyPr/>
          <a:lstStyle/>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1.1</a:t>
            </a:r>
            <a:r>
              <a:rPr lang="en-US" altLang="en-US" sz="2400" dirty="0">
                <a:solidFill>
                  <a:schemeClr val="tx1"/>
                </a:solidFill>
                <a:latin typeface="+mn-lt"/>
                <a:ea typeface="Arial" panose="020B0604020202020204" pitchFamily="34" charset="0"/>
              </a:rPr>
              <a:t> what is the Internet?</a:t>
            </a:r>
            <a:endParaRPr lang="en-US" altLang="en-US" sz="2400" dirty="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1.2</a:t>
            </a:r>
            <a:r>
              <a:rPr lang="en-US" altLang="en-US" sz="2400" dirty="0">
                <a:latin typeface="+mn-lt"/>
                <a:ea typeface="Arial" panose="020B0604020202020204" pitchFamily="34" charset="0"/>
              </a:rPr>
              <a:t> network </a:t>
            </a:r>
            <a:r>
              <a:rPr lang="en-US" altLang="en-US" sz="2400" dirty="0" smtClean="0">
                <a:latin typeface="+mn-lt"/>
                <a:ea typeface="Arial" panose="020B0604020202020204" pitchFamily="34" charset="0"/>
              </a:rPr>
              <a:t>edge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latin typeface="+mn-lt"/>
                <a:ea typeface="Arial" panose="020B0604020202020204" pitchFamily="34" charset="0"/>
              </a:rPr>
              <a:t>end systems, access networks, links</a:t>
            </a:r>
            <a:endParaRPr lang="en-US" altLang="en-US" sz="2400" dirty="0" smtClean="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1.3</a:t>
            </a:r>
            <a:r>
              <a:rPr lang="en-US" altLang="en-US" sz="2400" dirty="0" smtClean="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network </a:t>
            </a:r>
            <a:r>
              <a:rPr lang="en-US" altLang="en-US" sz="2400" dirty="0" smtClean="0">
                <a:latin typeface="+mn-lt"/>
                <a:ea typeface="Arial" panose="020B0604020202020204" pitchFamily="34" charset="0"/>
              </a:rPr>
              <a:t>core</a:t>
            </a:r>
            <a:endParaRPr lang="en-US" altLang="en-US" sz="2400" dirty="0" smtClean="0">
              <a:latin typeface="+mn-lt"/>
              <a:ea typeface="Arial" panose="020B0604020202020204" pitchFamily="34" charset="0"/>
            </a:endParaRPr>
          </a:p>
          <a:p>
            <a:pPr marL="741680" lvl="1" indent="-284480">
              <a:tabLst>
                <a:tab pos="898525" algn="l"/>
              </a:tabLst>
            </a:pPr>
            <a:r>
              <a:rPr lang="en-US" altLang="en-US" sz="2400" dirty="0" smtClean="0">
                <a:solidFill>
                  <a:schemeClr val="tx1"/>
                </a:solidFill>
                <a:latin typeface="+mn-lt"/>
                <a:ea typeface="Arial" panose="020B0604020202020204" pitchFamily="34" charset="0"/>
              </a:rPr>
              <a:t>packet switching, circuit switching, network structure</a:t>
            </a:r>
            <a:endParaRPr lang="en-US" altLang="en-US" sz="2400" dirty="0" smtClean="0">
              <a:solidFill>
                <a:schemeClr val="tx1"/>
              </a:solidFill>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smtClean="0">
                <a:solidFill>
                  <a:schemeClr val="tx2"/>
                </a:solidFill>
                <a:latin typeface="+mn-lt"/>
                <a:ea typeface="Arial" panose="020B0604020202020204" pitchFamily="34" charset="0"/>
              </a:rPr>
              <a:t>1.4</a:t>
            </a:r>
            <a:r>
              <a:rPr lang="en-US" altLang="en-US" sz="2400" dirty="0" smtClean="0">
                <a:solidFill>
                  <a:srgbClr val="000099"/>
                </a:solidFill>
                <a:latin typeface="+mn-lt"/>
                <a:ea typeface="Arial" panose="020B0604020202020204" pitchFamily="34" charset="0"/>
              </a:rPr>
              <a:t> </a:t>
            </a:r>
            <a:r>
              <a:rPr lang="en-US" altLang="en-US" sz="2400" dirty="0">
                <a:latin typeface="+mn-lt"/>
                <a:ea typeface="Arial" panose="020B0604020202020204" pitchFamily="34" charset="0"/>
              </a:rPr>
              <a:t>delay, loss, throughput in networks</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1.5</a:t>
            </a:r>
            <a:r>
              <a:rPr lang="en-US" altLang="en-US" sz="2400" dirty="0">
                <a:latin typeface="+mn-lt"/>
                <a:ea typeface="Arial" panose="020B0604020202020204" pitchFamily="34" charset="0"/>
              </a:rPr>
              <a:t> protocol layers, service models</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1.6</a:t>
            </a:r>
            <a:r>
              <a:rPr lang="en-US" altLang="en-US" sz="2400" dirty="0">
                <a:latin typeface="+mn-lt"/>
                <a:ea typeface="Arial" panose="020B0604020202020204" pitchFamily="34" charset="0"/>
              </a:rPr>
              <a:t> networks under attack: security</a:t>
            </a:r>
            <a:endParaRPr lang="en-US" altLang="en-US" sz="2400" dirty="0">
              <a:latin typeface="+mn-lt"/>
              <a:ea typeface="Arial" panose="020B0604020202020204" pitchFamily="34" charset="0"/>
            </a:endParaRPr>
          </a:p>
          <a:p>
            <a:pPr marL="0" lvl="1" indent="0" eaLnBrk="1" hangingPunct="1">
              <a:buFont typeface="Wingdings" panose="05000000000000000000" pitchFamily="2" charset="2"/>
              <a:buNone/>
            </a:pPr>
            <a:r>
              <a:rPr lang="en-US" altLang="en-US" sz="2400" b="1" dirty="0">
                <a:solidFill>
                  <a:schemeClr val="tx2"/>
                </a:solidFill>
                <a:latin typeface="+mn-lt"/>
                <a:ea typeface="Arial" panose="020B0604020202020204" pitchFamily="34" charset="0"/>
              </a:rPr>
              <a:t>1.7</a:t>
            </a:r>
            <a:r>
              <a:rPr lang="en-US" altLang="en-US" sz="2400" dirty="0">
                <a:latin typeface="+mn-lt"/>
                <a:ea typeface="Arial" panose="020B0604020202020204" pitchFamily="34" charset="0"/>
              </a:rPr>
              <a:t> </a:t>
            </a:r>
            <a:r>
              <a:rPr lang="en-US" altLang="en-US" sz="2400" b="1" dirty="0" smtClean="0">
                <a:latin typeface="+mn-lt"/>
                <a:ea typeface="Arial" panose="020B0604020202020204" pitchFamily="34" charset="0"/>
              </a:rPr>
              <a:t>history</a:t>
            </a:r>
            <a:endParaRPr lang="en-US" sz="2400" b="1"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History </a:t>
            </a:r>
            <a:r>
              <a:rPr lang="en-US" sz="2000" b="0" dirty="0" smtClean="0"/>
              <a:t>(1 </a:t>
            </a:r>
            <a:r>
              <a:rPr lang="en-US" sz="2000" b="0" dirty="0"/>
              <a:t>of 9)</a:t>
            </a:r>
            <a:endParaRPr lang="en-US" sz="2000" b="0" dirty="0"/>
          </a:p>
        </p:txBody>
      </p:sp>
      <p:sp>
        <p:nvSpPr>
          <p:cNvPr id="4" name="Content Placeholder 3"/>
          <p:cNvSpPr>
            <a:spLocks noGrp="1"/>
          </p:cNvSpPr>
          <p:nvPr>
            <p:ph idx="1"/>
          </p:nvPr>
        </p:nvSpPr>
        <p:spPr>
          <a:xfrm>
            <a:off x="457200" y="1600200"/>
            <a:ext cx="8229600" cy="506186"/>
          </a:xfrm>
        </p:spPr>
        <p:txBody>
          <a:bodyPr/>
          <a:lstStyle/>
          <a:p>
            <a:pPr marL="0" indent="0">
              <a:buNone/>
            </a:pPr>
            <a:r>
              <a:rPr lang="en-US" altLang="en-US" sz="2400" b="1" dirty="0">
                <a:solidFill>
                  <a:schemeClr val="tx1"/>
                </a:solidFill>
                <a:latin typeface="+mn-lt"/>
              </a:rPr>
              <a:t>1961-1972: Early packet-switching </a:t>
            </a:r>
            <a:r>
              <a:rPr lang="en-US" altLang="en-US" sz="2400" b="1" dirty="0" smtClean="0">
                <a:solidFill>
                  <a:schemeClr val="tx1"/>
                </a:solidFill>
                <a:latin typeface="+mn-lt"/>
              </a:rPr>
              <a:t>principles</a:t>
            </a:r>
            <a:endParaRPr lang="en-US" sz="2400" b="1" dirty="0">
              <a:solidFill>
                <a:schemeClr val="tx1"/>
              </a:solidFill>
              <a:latin typeface="+mn-lt"/>
            </a:endParaRPr>
          </a:p>
        </p:txBody>
      </p:sp>
      <p:sp>
        <p:nvSpPr>
          <p:cNvPr id="5" name="Content Placeholder 4"/>
          <p:cNvSpPr>
            <a:spLocks noGrp="1"/>
          </p:cNvSpPr>
          <p:nvPr>
            <p:ph idx="13"/>
          </p:nvPr>
        </p:nvSpPr>
        <p:spPr>
          <a:xfrm>
            <a:off x="473720" y="2344950"/>
            <a:ext cx="8213080" cy="4000500"/>
          </a:xfrm>
        </p:spPr>
        <p:txBody>
          <a:bodyPr/>
          <a:lstStyle/>
          <a:p>
            <a:pPr marL="255905" indent="-255905">
              <a:defRPr/>
            </a:pPr>
            <a:r>
              <a:rPr lang="en-US" sz="2400" b="1" dirty="0">
                <a:solidFill>
                  <a:schemeClr val="tx1"/>
                </a:solidFill>
                <a:latin typeface="+mn-lt"/>
              </a:rPr>
              <a:t>1961:</a:t>
            </a:r>
            <a:r>
              <a:rPr lang="en-US" sz="2400" dirty="0">
                <a:latin typeface="+mn-lt"/>
              </a:rPr>
              <a:t> Kleinrock - queueing theory shows effectiveness of packet-switching</a:t>
            </a:r>
            <a:endParaRPr lang="en-US" sz="2400" dirty="0">
              <a:latin typeface="+mn-lt"/>
            </a:endParaRPr>
          </a:p>
          <a:p>
            <a:pPr marL="255905" indent="-255905">
              <a:defRPr/>
            </a:pPr>
            <a:r>
              <a:rPr lang="en-US" sz="2400" b="1" dirty="0">
                <a:solidFill>
                  <a:schemeClr val="tx1"/>
                </a:solidFill>
                <a:latin typeface="+mn-lt"/>
              </a:rPr>
              <a:t>1964:</a:t>
            </a:r>
            <a:r>
              <a:rPr lang="en-US" sz="2400" dirty="0">
                <a:latin typeface="+mn-lt"/>
              </a:rPr>
              <a:t> Baran - packet-switching in military nets</a:t>
            </a:r>
            <a:endParaRPr lang="en-US" sz="2400" dirty="0">
              <a:latin typeface="+mn-lt"/>
            </a:endParaRPr>
          </a:p>
          <a:p>
            <a:pPr marL="255905" indent="-255905">
              <a:defRPr/>
            </a:pPr>
            <a:r>
              <a:rPr lang="en-US" sz="2400" b="1" dirty="0">
                <a:solidFill>
                  <a:schemeClr val="tx1"/>
                </a:solidFill>
                <a:latin typeface="+mn-lt"/>
              </a:rPr>
              <a:t>1967:</a:t>
            </a:r>
            <a:r>
              <a:rPr lang="en-US" sz="2400" dirty="0">
                <a:latin typeface="+mn-lt"/>
              </a:rPr>
              <a:t> </a:t>
            </a:r>
            <a:r>
              <a:rPr lang="en-US" sz="2400" dirty="0" smtClean="0">
                <a:latin typeface="+mn-lt"/>
              </a:rPr>
              <a:t>A</a:t>
            </a:r>
            <a:r>
              <a:rPr lang="en-US" sz="100" dirty="0" smtClean="0">
                <a:latin typeface="+mn-lt"/>
              </a:rPr>
              <a:t> </a:t>
            </a:r>
            <a:r>
              <a:rPr lang="en-US" sz="2400" dirty="0" smtClean="0">
                <a:latin typeface="+mn-lt"/>
              </a:rPr>
              <a:t>R</a:t>
            </a:r>
            <a:r>
              <a:rPr lang="en-US" sz="100" dirty="0" smtClean="0">
                <a:latin typeface="+mn-lt"/>
              </a:rPr>
              <a:t> </a:t>
            </a:r>
            <a:r>
              <a:rPr lang="en-US" sz="2400" dirty="0" smtClean="0">
                <a:latin typeface="+mn-lt"/>
              </a:rPr>
              <a:t>P</a:t>
            </a:r>
            <a:r>
              <a:rPr lang="en-US" sz="100" dirty="0" smtClean="0">
                <a:latin typeface="+mn-lt"/>
              </a:rPr>
              <a:t> </a:t>
            </a:r>
            <a:r>
              <a:rPr lang="en-US" sz="2400" dirty="0" smtClean="0">
                <a:latin typeface="+mn-lt"/>
              </a:rPr>
              <a:t>Anet </a:t>
            </a:r>
            <a:r>
              <a:rPr lang="en-US" sz="2400" dirty="0">
                <a:latin typeface="+mn-lt"/>
              </a:rPr>
              <a:t>conceived by Advanced Research Projects Agency</a:t>
            </a:r>
            <a:endParaRPr lang="en-US" sz="2400" dirty="0">
              <a:latin typeface="+mn-lt"/>
            </a:endParaRPr>
          </a:p>
          <a:p>
            <a:pPr marL="255905" indent="-255905">
              <a:defRPr/>
            </a:pPr>
            <a:r>
              <a:rPr lang="en-US" sz="2400" b="1" dirty="0">
                <a:solidFill>
                  <a:schemeClr val="tx1"/>
                </a:solidFill>
                <a:latin typeface="+mn-lt"/>
              </a:rPr>
              <a:t>1969:</a:t>
            </a:r>
            <a:r>
              <a:rPr lang="en-US" sz="2400" dirty="0">
                <a:latin typeface="+mn-lt"/>
              </a:rPr>
              <a:t> first </a:t>
            </a:r>
            <a:r>
              <a:rPr lang="en-US" sz="2400" dirty="0" smtClean="0">
                <a:latin typeface="+mn-lt"/>
              </a:rPr>
              <a:t>A</a:t>
            </a:r>
            <a:r>
              <a:rPr lang="en-US" sz="100" dirty="0" smtClean="0">
                <a:latin typeface="+mn-lt"/>
              </a:rPr>
              <a:t> </a:t>
            </a:r>
            <a:r>
              <a:rPr lang="en-US" sz="2400" dirty="0" smtClean="0">
                <a:latin typeface="+mn-lt"/>
              </a:rPr>
              <a:t>R</a:t>
            </a:r>
            <a:r>
              <a:rPr lang="en-US" sz="100" dirty="0" smtClean="0">
                <a:latin typeface="+mn-lt"/>
              </a:rPr>
              <a:t> </a:t>
            </a:r>
            <a:r>
              <a:rPr lang="en-US" sz="2400" dirty="0" smtClean="0">
                <a:latin typeface="+mn-lt"/>
              </a:rPr>
              <a:t>P</a:t>
            </a:r>
            <a:r>
              <a:rPr lang="en-US" sz="100" dirty="0" smtClean="0">
                <a:latin typeface="+mn-lt"/>
              </a:rPr>
              <a:t> </a:t>
            </a:r>
            <a:r>
              <a:rPr lang="en-US" sz="2400" dirty="0" smtClean="0">
                <a:latin typeface="+mn-lt"/>
              </a:rPr>
              <a:t>Anet </a:t>
            </a:r>
            <a:r>
              <a:rPr lang="en-US" sz="2400" dirty="0">
                <a:latin typeface="+mn-lt"/>
              </a:rPr>
              <a:t>node </a:t>
            </a:r>
            <a:r>
              <a:rPr lang="en-US" sz="2400" dirty="0" smtClean="0">
                <a:latin typeface="+mn-lt"/>
              </a:rPr>
              <a:t>operational</a:t>
            </a:r>
            <a:endParaRPr lang="en-US" sz="24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History </a:t>
            </a:r>
            <a:r>
              <a:rPr lang="en-US" sz="2000" b="0" dirty="0" smtClean="0"/>
              <a:t>(2 </a:t>
            </a:r>
            <a:r>
              <a:rPr lang="en-US" sz="2000" b="0" dirty="0"/>
              <a:t>of 9)</a:t>
            </a:r>
            <a:endParaRPr lang="en-US" sz="2000" b="0" dirty="0"/>
          </a:p>
        </p:txBody>
      </p:sp>
      <p:sp>
        <p:nvSpPr>
          <p:cNvPr id="5" name="Content Placeholder 4"/>
          <p:cNvSpPr>
            <a:spLocks noGrp="1"/>
          </p:cNvSpPr>
          <p:nvPr>
            <p:ph type="body" idx="1"/>
          </p:nvPr>
        </p:nvSpPr>
        <p:spPr>
          <a:xfrm>
            <a:off x="457200" y="1600200"/>
            <a:ext cx="4784271" cy="4581986"/>
          </a:xfrm>
        </p:spPr>
        <p:txBody>
          <a:bodyPr/>
          <a:lstStyle/>
          <a:p>
            <a:pPr eaLnBrk="1" hangingPunct="1"/>
            <a:r>
              <a:rPr lang="en-US" altLang="en-US" sz="2400" b="1" dirty="0">
                <a:solidFill>
                  <a:schemeClr val="tx1"/>
                </a:solidFill>
                <a:latin typeface="+mn-lt"/>
                <a:ea typeface="MS PGothic" panose="020B0600070205080204" charset="-128"/>
              </a:rPr>
              <a:t>1972</a:t>
            </a:r>
            <a:r>
              <a:rPr lang="en-US" altLang="en-US" sz="2400" b="1" dirty="0" smtClean="0">
                <a:solidFill>
                  <a:schemeClr val="tx1"/>
                </a:solidFill>
                <a:latin typeface="+mn-lt"/>
                <a:ea typeface="MS PGothic" panose="020B0600070205080204" charset="-128"/>
              </a:rPr>
              <a:t>:</a:t>
            </a:r>
            <a:endParaRPr lang="en-US" altLang="en-US" sz="2400" dirty="0">
              <a:latin typeface="+mn-lt"/>
              <a:ea typeface="MS PGothic" panose="020B0600070205080204" charset="-128"/>
            </a:endParaRPr>
          </a:p>
          <a:p>
            <a:pPr marL="741680" lvl="1" indent="-284480" eaLnBrk="1" hangingPunct="1"/>
            <a:r>
              <a:rPr lang="en-US" altLang="en-US" sz="2400" dirty="0" smtClean="0">
                <a:latin typeface="+mn-lt"/>
                <a:ea typeface="Arial" panose="020B0604020202020204" pitchFamily="34" charset="0"/>
              </a:rPr>
              <a:t>A</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R</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P</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Anet </a:t>
            </a:r>
            <a:r>
              <a:rPr lang="en-US" altLang="en-US" sz="2400" dirty="0">
                <a:latin typeface="+mn-lt"/>
                <a:ea typeface="Arial" panose="020B0604020202020204" pitchFamily="34" charset="0"/>
              </a:rPr>
              <a:t>public demo</a:t>
            </a:r>
            <a:endParaRPr lang="en-US" altLang="en-US" sz="2400" dirty="0">
              <a:latin typeface="+mn-lt"/>
              <a:ea typeface="Arial" panose="020B0604020202020204" pitchFamily="34" charset="0"/>
            </a:endParaRPr>
          </a:p>
          <a:p>
            <a:pPr marL="741680" lvl="1" indent="-284480" eaLnBrk="1" hangingPunct="1"/>
            <a:r>
              <a:rPr lang="en-US" altLang="en-US" sz="2400" dirty="0" smtClean="0">
                <a:latin typeface="+mn-lt"/>
                <a:ea typeface="Arial" panose="020B0604020202020204" pitchFamily="34" charset="0"/>
              </a:rPr>
              <a:t>N</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C</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P </a:t>
            </a:r>
            <a:r>
              <a:rPr lang="en-US" altLang="en-US" sz="2400" dirty="0">
                <a:latin typeface="+mn-lt"/>
                <a:ea typeface="Arial" panose="020B0604020202020204" pitchFamily="34" charset="0"/>
              </a:rPr>
              <a:t>(Network Control Protocol) first host-host </a:t>
            </a:r>
            <a:r>
              <a:rPr lang="en-US" altLang="en-US" sz="2400" dirty="0" smtClean="0">
                <a:latin typeface="+mn-lt"/>
                <a:ea typeface="Arial" panose="020B0604020202020204" pitchFamily="34" charset="0"/>
              </a:rPr>
              <a:t>protocol</a:t>
            </a:r>
            <a:endParaRPr lang="en-US" altLang="en-US" sz="2400" dirty="0">
              <a:latin typeface="+mn-lt"/>
              <a:ea typeface="Arial" panose="020B0604020202020204" pitchFamily="34" charset="0"/>
            </a:endParaRPr>
          </a:p>
          <a:p>
            <a:pPr marL="741680" lvl="1" indent="-284480" eaLnBrk="1" hangingPunct="1"/>
            <a:r>
              <a:rPr lang="en-US" altLang="en-US" sz="2400" dirty="0">
                <a:latin typeface="+mn-lt"/>
                <a:ea typeface="Arial" panose="020B0604020202020204" pitchFamily="34" charset="0"/>
              </a:rPr>
              <a:t>first e-mail program</a:t>
            </a:r>
            <a:endParaRPr lang="en-US" altLang="en-US" sz="2400" dirty="0">
              <a:latin typeface="+mn-lt"/>
              <a:ea typeface="Arial" panose="020B0604020202020204" pitchFamily="34" charset="0"/>
            </a:endParaRPr>
          </a:p>
          <a:p>
            <a:pPr marL="741680" lvl="1" indent="-284480" eaLnBrk="1" hangingPunct="1"/>
            <a:r>
              <a:rPr lang="en-US" altLang="en-US" sz="2400" dirty="0" smtClean="0">
                <a:latin typeface="+mn-lt"/>
                <a:ea typeface="Arial" panose="020B0604020202020204" pitchFamily="34" charset="0"/>
              </a:rPr>
              <a:t>A</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R</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P</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Anet </a:t>
            </a:r>
            <a:r>
              <a:rPr lang="en-US" altLang="en-US" sz="2400" dirty="0">
                <a:latin typeface="+mn-lt"/>
                <a:ea typeface="Arial" panose="020B0604020202020204" pitchFamily="34" charset="0"/>
              </a:rPr>
              <a:t>has 15 </a:t>
            </a:r>
            <a:r>
              <a:rPr lang="en-US" altLang="en-US" sz="2400" dirty="0" smtClean="0">
                <a:latin typeface="+mn-lt"/>
                <a:ea typeface="Arial" panose="020B0604020202020204" pitchFamily="34" charset="0"/>
              </a:rPr>
              <a:t>nodes</a:t>
            </a:r>
            <a:endParaRPr lang="en-US" sz="2400" dirty="0">
              <a:latin typeface="+mn-lt"/>
            </a:endParaRPr>
          </a:p>
        </p:txBody>
      </p:sp>
      <p:pic>
        <p:nvPicPr>
          <p:cNvPr id="8" name="Picture 6" descr="An A R P A network sketch has components as follows. 1, U C L A is connected to, sigma 7, and, 2, S R I. 2, S R I is connected to components as follows. 940. 3, U C S B. 4, Utah. 3, U C S B is connected to components as follows. 360. 1, U C L A. 2, S R I. 4, Utah is connected to components as follows. P D P 10. "/>
          <p:cNvPicPr>
            <a:picLocks noChangeAspect="1" noChangeArrowheads="1"/>
          </p:cNvPicPr>
          <p:nvPr/>
        </p:nvPicPr>
        <p:blipFill>
          <a:blip r:embed="rId1">
            <a:extLst>
              <a:ext uri="{28A0092B-C50C-407E-A947-70E740481C1C}">
                <a14:useLocalDpi xmlns:a14="http://schemas.microsoft.com/office/drawing/2010/main" val="0"/>
              </a:ext>
            </a:extLst>
          </a:blip>
          <a:srcRect b="8458"/>
          <a:stretch>
            <a:fillRect/>
          </a:stretch>
        </p:blipFill>
        <p:spPr bwMode="auto">
          <a:xfrm>
            <a:off x="5462027" y="2391612"/>
            <a:ext cx="3091304" cy="2999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a:t>
            </a:r>
            <a:r>
              <a:rPr lang="en-US" dirty="0" smtClean="0"/>
              <a:t>History </a:t>
            </a:r>
            <a:r>
              <a:rPr lang="en-US" sz="2000" b="0" dirty="0" smtClean="0"/>
              <a:t>(3 of 9)</a:t>
            </a:r>
            <a:endParaRPr lang="en-US" sz="2000" b="0" dirty="0"/>
          </a:p>
        </p:txBody>
      </p:sp>
      <p:sp>
        <p:nvSpPr>
          <p:cNvPr id="4" name="Content Placeholder 3"/>
          <p:cNvSpPr>
            <a:spLocks noGrp="1"/>
          </p:cNvSpPr>
          <p:nvPr>
            <p:ph idx="1"/>
          </p:nvPr>
        </p:nvSpPr>
        <p:spPr>
          <a:xfrm>
            <a:off x="457200" y="1600201"/>
            <a:ext cx="8229600" cy="571500"/>
          </a:xfrm>
        </p:spPr>
        <p:txBody>
          <a:bodyPr/>
          <a:lstStyle/>
          <a:p>
            <a:pPr marL="0" indent="0">
              <a:buNone/>
            </a:pPr>
            <a:r>
              <a:rPr lang="en-US" altLang="en-US" sz="2400" b="1" dirty="0">
                <a:solidFill>
                  <a:schemeClr val="tx1"/>
                </a:solidFill>
                <a:latin typeface="+mn-lt"/>
              </a:rPr>
              <a:t>1972-1980: Internetworking, new and proprietary </a:t>
            </a:r>
            <a:r>
              <a:rPr lang="en-US" altLang="en-US" sz="2400" b="1" dirty="0" smtClean="0">
                <a:solidFill>
                  <a:schemeClr val="tx1"/>
                </a:solidFill>
                <a:latin typeface="+mn-lt"/>
              </a:rPr>
              <a:t>nets</a:t>
            </a:r>
            <a:endParaRPr lang="en-US" sz="2400" b="1" dirty="0">
              <a:solidFill>
                <a:schemeClr val="tx1"/>
              </a:solidFill>
              <a:latin typeface="+mn-lt"/>
            </a:endParaRPr>
          </a:p>
        </p:txBody>
      </p:sp>
      <p:sp>
        <p:nvSpPr>
          <p:cNvPr id="5" name="Content Placeholder 4"/>
          <p:cNvSpPr>
            <a:spLocks noGrp="1"/>
          </p:cNvSpPr>
          <p:nvPr>
            <p:ph idx="13"/>
          </p:nvPr>
        </p:nvSpPr>
        <p:spPr>
          <a:xfrm>
            <a:off x="457200" y="2459252"/>
            <a:ext cx="8229600" cy="3663962"/>
          </a:xfrm>
        </p:spPr>
        <p:txBody>
          <a:bodyPr/>
          <a:lstStyle/>
          <a:p>
            <a:pPr indent="-255905"/>
            <a:r>
              <a:rPr lang="en-US" altLang="en-US" sz="2200" b="1" dirty="0">
                <a:solidFill>
                  <a:schemeClr val="tx1"/>
                </a:solidFill>
                <a:latin typeface="+mn-lt"/>
                <a:ea typeface="MS PGothic" panose="020B0600070205080204" charset="-128"/>
              </a:rPr>
              <a:t>1970:</a:t>
            </a:r>
            <a:r>
              <a:rPr lang="en-US" altLang="en-US" sz="2200" dirty="0">
                <a:latin typeface="+mn-lt"/>
                <a:ea typeface="MS PGothic" panose="020B0600070205080204" charset="-128"/>
              </a:rPr>
              <a:t> </a:t>
            </a:r>
            <a:r>
              <a:rPr lang="en-US" altLang="en-US" sz="2200" dirty="0" smtClean="0">
                <a:latin typeface="+mn-lt"/>
                <a:ea typeface="MS PGothic" panose="020B0600070205080204" charset="-128"/>
              </a:rPr>
              <a:t>A</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L</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O</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H</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Anet </a:t>
            </a:r>
            <a:r>
              <a:rPr lang="en-US" altLang="en-US" sz="2200" dirty="0">
                <a:latin typeface="+mn-lt"/>
                <a:ea typeface="MS PGothic" panose="020B0600070205080204" charset="-128"/>
              </a:rPr>
              <a:t>satellite network in Hawaii</a:t>
            </a:r>
            <a:endParaRPr lang="en-US" altLang="en-US" sz="2200" dirty="0">
              <a:latin typeface="+mn-lt"/>
              <a:ea typeface="MS PGothic" panose="020B0600070205080204" charset="-128"/>
            </a:endParaRPr>
          </a:p>
          <a:p>
            <a:pPr indent="-255905"/>
            <a:r>
              <a:rPr lang="en-US" altLang="en-US" sz="2200" b="1" dirty="0">
                <a:solidFill>
                  <a:schemeClr val="tx1"/>
                </a:solidFill>
                <a:latin typeface="+mn-lt"/>
                <a:ea typeface="MS PGothic" panose="020B0600070205080204" charset="-128"/>
              </a:rPr>
              <a:t>1974: </a:t>
            </a:r>
            <a:r>
              <a:rPr lang="en-US" altLang="en-US" sz="2200" dirty="0">
                <a:latin typeface="+mn-lt"/>
                <a:ea typeface="MS PGothic" panose="020B0600070205080204" charset="-128"/>
              </a:rPr>
              <a:t>Cerf and Kahn - architecture for interconnecting </a:t>
            </a:r>
            <a:r>
              <a:rPr lang="en-US" altLang="en-US" sz="2200" dirty="0" smtClean="0">
                <a:latin typeface="+mn-lt"/>
                <a:ea typeface="MS PGothic" panose="020B0600070205080204" charset="-128"/>
              </a:rPr>
              <a:t>networks</a:t>
            </a:r>
            <a:endParaRPr lang="en-US" altLang="en-US" sz="2200" dirty="0" smtClean="0">
              <a:latin typeface="+mn-lt"/>
              <a:ea typeface="MS PGothic" panose="020B0600070205080204" charset="-128"/>
            </a:endParaRPr>
          </a:p>
          <a:p>
            <a:pPr indent="-255905"/>
            <a:r>
              <a:rPr lang="en-US" altLang="en-US" sz="2200" b="1" dirty="0" smtClean="0">
                <a:solidFill>
                  <a:schemeClr val="tx1"/>
                </a:solidFill>
                <a:latin typeface="+mn-lt"/>
                <a:ea typeface="MS PGothic" panose="020B0600070205080204" charset="-128"/>
              </a:rPr>
              <a:t>1976</a:t>
            </a:r>
            <a:r>
              <a:rPr lang="en-US" altLang="en-US" sz="2200" b="1" dirty="0">
                <a:solidFill>
                  <a:schemeClr val="tx1"/>
                </a:solidFill>
                <a:latin typeface="+mn-lt"/>
                <a:ea typeface="MS PGothic" panose="020B0600070205080204" charset="-128"/>
              </a:rPr>
              <a:t>: </a:t>
            </a:r>
            <a:r>
              <a:rPr lang="en-US" altLang="en-US" sz="2200" dirty="0">
                <a:latin typeface="+mn-lt"/>
                <a:ea typeface="MS PGothic" panose="020B0600070205080204" charset="-128"/>
              </a:rPr>
              <a:t>Ethernet at Xerox </a:t>
            </a:r>
            <a:r>
              <a:rPr lang="en-US" altLang="en-US" sz="2200" dirty="0" smtClean="0">
                <a:latin typeface="+mn-lt"/>
                <a:ea typeface="MS PGothic" panose="020B0600070205080204" charset="-128"/>
              </a:rPr>
              <a:t>P</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A</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R</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C</a:t>
            </a:r>
            <a:endParaRPr lang="en-US" altLang="en-US" sz="2200" dirty="0">
              <a:latin typeface="+mn-lt"/>
              <a:ea typeface="MS PGothic" panose="020B0600070205080204" charset="-128"/>
            </a:endParaRPr>
          </a:p>
          <a:p>
            <a:pPr indent="-255905"/>
            <a:r>
              <a:rPr lang="en-US" altLang="en-US" sz="2200" b="1" dirty="0" smtClean="0">
                <a:solidFill>
                  <a:schemeClr val="tx1"/>
                </a:solidFill>
                <a:latin typeface="+mn-lt"/>
                <a:ea typeface="MS PGothic" panose="020B0600070205080204" charset="-128"/>
              </a:rPr>
              <a:t>Late70</a:t>
            </a:r>
            <a:r>
              <a:rPr lang="en-US" altLang="ja-JP" sz="2200" b="1" dirty="0" smtClean="0">
                <a:solidFill>
                  <a:schemeClr val="tx1"/>
                </a:solidFill>
                <a:latin typeface="+mn-lt"/>
                <a:ea typeface="MS PGothic" panose="020B0600070205080204" charset="-128"/>
              </a:rPr>
              <a:t>’s</a:t>
            </a:r>
            <a:r>
              <a:rPr lang="en-US" altLang="ja-JP" sz="2200" b="1" dirty="0">
                <a:solidFill>
                  <a:schemeClr val="tx1"/>
                </a:solidFill>
                <a:latin typeface="+mn-lt"/>
                <a:ea typeface="MS PGothic" panose="020B0600070205080204" charset="-128"/>
              </a:rPr>
              <a:t>: </a:t>
            </a:r>
            <a:r>
              <a:rPr lang="en-US" altLang="ja-JP" sz="2200" dirty="0">
                <a:latin typeface="+mn-lt"/>
                <a:ea typeface="MS PGothic" panose="020B0600070205080204" charset="-128"/>
              </a:rPr>
              <a:t>proprietary architectures: </a:t>
            </a:r>
            <a:r>
              <a:rPr lang="en-US" altLang="ja-JP" sz="2200" dirty="0" smtClean="0">
                <a:latin typeface="+mn-lt"/>
                <a:ea typeface="MS PGothic" panose="020B0600070205080204" charset="-128"/>
              </a:rPr>
              <a:t>D</a:t>
            </a:r>
            <a:r>
              <a:rPr lang="en-US" altLang="ja-JP" sz="100" dirty="0" smtClean="0">
                <a:latin typeface="+mn-lt"/>
                <a:ea typeface="MS PGothic" panose="020B0600070205080204" charset="-128"/>
              </a:rPr>
              <a:t> </a:t>
            </a:r>
            <a:r>
              <a:rPr lang="en-US" altLang="ja-JP" sz="2200" dirty="0" smtClean="0">
                <a:latin typeface="+mn-lt"/>
                <a:ea typeface="MS PGothic" panose="020B0600070205080204" charset="-128"/>
              </a:rPr>
              <a:t>E</a:t>
            </a:r>
            <a:r>
              <a:rPr lang="en-US" altLang="ja-JP" sz="100" dirty="0" smtClean="0">
                <a:latin typeface="+mn-lt"/>
                <a:ea typeface="MS PGothic" panose="020B0600070205080204" charset="-128"/>
              </a:rPr>
              <a:t> </a:t>
            </a:r>
            <a:r>
              <a:rPr lang="en-US" altLang="ja-JP" sz="2200" dirty="0" smtClean="0">
                <a:latin typeface="+mn-lt"/>
                <a:ea typeface="MS PGothic" panose="020B0600070205080204" charset="-128"/>
              </a:rPr>
              <a:t>Cnet</a:t>
            </a:r>
            <a:r>
              <a:rPr lang="en-US" altLang="ja-JP" sz="2200" dirty="0">
                <a:latin typeface="+mn-lt"/>
                <a:ea typeface="MS PGothic" panose="020B0600070205080204" charset="-128"/>
              </a:rPr>
              <a:t>, </a:t>
            </a:r>
            <a:r>
              <a:rPr lang="en-US" altLang="ja-JP" sz="2200" dirty="0" smtClean="0">
                <a:latin typeface="+mn-lt"/>
                <a:ea typeface="MS PGothic" panose="020B0600070205080204" charset="-128"/>
              </a:rPr>
              <a:t>S</a:t>
            </a:r>
            <a:r>
              <a:rPr lang="en-US" altLang="ja-JP" sz="100" dirty="0" smtClean="0">
                <a:latin typeface="+mn-lt"/>
                <a:ea typeface="MS PGothic" panose="020B0600070205080204" charset="-128"/>
              </a:rPr>
              <a:t> </a:t>
            </a:r>
            <a:r>
              <a:rPr lang="en-US" altLang="ja-JP" sz="2200" dirty="0" smtClean="0">
                <a:latin typeface="+mn-lt"/>
                <a:ea typeface="MS PGothic" panose="020B0600070205080204" charset="-128"/>
              </a:rPr>
              <a:t>N</a:t>
            </a:r>
            <a:r>
              <a:rPr lang="en-US" altLang="ja-JP" sz="100" dirty="0" smtClean="0">
                <a:latin typeface="+mn-lt"/>
                <a:ea typeface="MS PGothic" panose="020B0600070205080204" charset="-128"/>
              </a:rPr>
              <a:t> </a:t>
            </a:r>
            <a:r>
              <a:rPr lang="en-US" altLang="ja-JP" sz="2200" dirty="0" smtClean="0">
                <a:latin typeface="+mn-lt"/>
                <a:ea typeface="MS PGothic" panose="020B0600070205080204" charset="-128"/>
              </a:rPr>
              <a:t>A</a:t>
            </a:r>
            <a:r>
              <a:rPr lang="en-US" altLang="ja-JP" sz="2200" dirty="0">
                <a:latin typeface="+mn-lt"/>
                <a:ea typeface="MS PGothic" panose="020B0600070205080204" charset="-128"/>
              </a:rPr>
              <a:t>, </a:t>
            </a:r>
            <a:r>
              <a:rPr lang="en-US" altLang="ja-JP" sz="2200" dirty="0" smtClean="0">
                <a:latin typeface="+mn-lt"/>
                <a:ea typeface="MS PGothic" panose="020B0600070205080204" charset="-128"/>
              </a:rPr>
              <a:t>X</a:t>
            </a:r>
            <a:r>
              <a:rPr lang="en-US" altLang="ja-JP" sz="100" dirty="0" smtClean="0">
                <a:latin typeface="+mn-lt"/>
                <a:ea typeface="MS PGothic" panose="020B0600070205080204" charset="-128"/>
              </a:rPr>
              <a:t> </a:t>
            </a:r>
            <a:r>
              <a:rPr lang="en-US" altLang="ja-JP" sz="2200" dirty="0" smtClean="0">
                <a:latin typeface="+mn-lt"/>
                <a:ea typeface="MS PGothic" panose="020B0600070205080204" charset="-128"/>
              </a:rPr>
              <a:t>N</a:t>
            </a:r>
            <a:r>
              <a:rPr lang="en-US" altLang="ja-JP" sz="100" dirty="0" smtClean="0">
                <a:latin typeface="+mn-lt"/>
                <a:ea typeface="MS PGothic" panose="020B0600070205080204" charset="-128"/>
              </a:rPr>
              <a:t> </a:t>
            </a:r>
            <a:r>
              <a:rPr lang="en-US" altLang="ja-JP" sz="2200" dirty="0" smtClean="0">
                <a:latin typeface="+mn-lt"/>
                <a:ea typeface="MS PGothic" panose="020B0600070205080204" charset="-128"/>
              </a:rPr>
              <a:t>A</a:t>
            </a:r>
            <a:endParaRPr lang="en-US" altLang="ja-JP" sz="2200" dirty="0">
              <a:latin typeface="+mn-lt"/>
              <a:ea typeface="MS PGothic" panose="020B0600070205080204" charset="-128"/>
            </a:endParaRPr>
          </a:p>
          <a:p>
            <a:pPr indent="-255905"/>
            <a:r>
              <a:rPr lang="en-US" altLang="en-US" sz="2200" b="1" dirty="0">
                <a:solidFill>
                  <a:schemeClr val="tx1"/>
                </a:solidFill>
                <a:latin typeface="+mn-lt"/>
                <a:ea typeface="MS PGothic" panose="020B0600070205080204" charset="-128"/>
              </a:rPr>
              <a:t>late </a:t>
            </a:r>
            <a:r>
              <a:rPr lang="en-US" altLang="en-US" sz="2200" b="1" dirty="0" smtClean="0">
                <a:solidFill>
                  <a:schemeClr val="tx1"/>
                </a:solidFill>
                <a:latin typeface="+mn-lt"/>
                <a:ea typeface="MS PGothic" panose="020B0600070205080204" charset="-128"/>
              </a:rPr>
              <a:t>70’</a:t>
            </a:r>
            <a:r>
              <a:rPr lang="en-US" altLang="ja-JP" sz="2200" b="1" dirty="0" smtClean="0">
                <a:solidFill>
                  <a:schemeClr val="tx1"/>
                </a:solidFill>
                <a:latin typeface="+mn-lt"/>
                <a:ea typeface="MS PGothic" panose="020B0600070205080204" charset="-128"/>
              </a:rPr>
              <a:t>s</a:t>
            </a:r>
            <a:r>
              <a:rPr lang="en-US" altLang="ja-JP" sz="2200" b="1" dirty="0">
                <a:solidFill>
                  <a:schemeClr val="tx1"/>
                </a:solidFill>
                <a:latin typeface="+mn-lt"/>
                <a:ea typeface="MS PGothic" panose="020B0600070205080204" charset="-128"/>
              </a:rPr>
              <a:t>: </a:t>
            </a:r>
            <a:r>
              <a:rPr lang="en-US" altLang="ja-JP" sz="2200" dirty="0">
                <a:latin typeface="+mn-lt"/>
                <a:ea typeface="MS PGothic" panose="020B0600070205080204" charset="-128"/>
              </a:rPr>
              <a:t>switching fixed length packets (</a:t>
            </a:r>
            <a:r>
              <a:rPr lang="en-US" altLang="ja-JP" sz="2200" dirty="0" smtClean="0">
                <a:latin typeface="+mn-lt"/>
                <a:ea typeface="MS PGothic" panose="020B0600070205080204" charset="-128"/>
              </a:rPr>
              <a:t>A</a:t>
            </a:r>
            <a:r>
              <a:rPr lang="en-US" altLang="ja-JP" sz="100" dirty="0" smtClean="0">
                <a:latin typeface="+mn-lt"/>
                <a:ea typeface="MS PGothic" panose="020B0600070205080204" charset="-128"/>
              </a:rPr>
              <a:t> </a:t>
            </a:r>
            <a:r>
              <a:rPr lang="en-US" altLang="ja-JP" sz="2200" dirty="0" smtClean="0">
                <a:latin typeface="+mn-lt"/>
                <a:ea typeface="MS PGothic" panose="020B0600070205080204" charset="-128"/>
              </a:rPr>
              <a:t>T</a:t>
            </a:r>
            <a:r>
              <a:rPr lang="en-US" altLang="ja-JP" sz="100" dirty="0" smtClean="0">
                <a:latin typeface="+mn-lt"/>
                <a:ea typeface="MS PGothic" panose="020B0600070205080204" charset="-128"/>
              </a:rPr>
              <a:t> </a:t>
            </a:r>
            <a:r>
              <a:rPr lang="en-US" altLang="ja-JP" sz="2200" dirty="0" smtClean="0">
                <a:latin typeface="+mn-lt"/>
                <a:ea typeface="MS PGothic" panose="020B0600070205080204" charset="-128"/>
              </a:rPr>
              <a:t>M precursor)</a:t>
            </a:r>
            <a:endParaRPr lang="en-US" altLang="ja-JP" sz="2200" dirty="0" smtClean="0">
              <a:latin typeface="+mn-lt"/>
              <a:ea typeface="MS PGothic" panose="020B0600070205080204" charset="-128"/>
            </a:endParaRPr>
          </a:p>
          <a:p>
            <a:pPr indent="-255905"/>
            <a:r>
              <a:rPr lang="en-US" altLang="en-US" sz="2200" b="1" dirty="0" smtClean="0">
                <a:solidFill>
                  <a:schemeClr val="tx1"/>
                </a:solidFill>
                <a:latin typeface="+mn-lt"/>
                <a:ea typeface="MS PGothic" panose="020B0600070205080204" charset="-128"/>
              </a:rPr>
              <a:t>1979</a:t>
            </a:r>
            <a:r>
              <a:rPr lang="en-US" altLang="en-US" sz="2200" b="1" dirty="0">
                <a:solidFill>
                  <a:schemeClr val="tx1"/>
                </a:solidFill>
                <a:latin typeface="+mn-lt"/>
                <a:ea typeface="MS PGothic" panose="020B0600070205080204" charset="-128"/>
              </a:rPr>
              <a:t>: </a:t>
            </a:r>
            <a:r>
              <a:rPr lang="en-US" altLang="en-US" sz="2200" dirty="0" smtClean="0">
                <a:latin typeface="+mn-lt"/>
                <a:ea typeface="MS PGothic" panose="020B0600070205080204" charset="-128"/>
              </a:rPr>
              <a:t>A</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R</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P</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Anet </a:t>
            </a:r>
            <a:r>
              <a:rPr lang="en-US" altLang="en-US" sz="2200" dirty="0">
                <a:latin typeface="+mn-lt"/>
                <a:ea typeface="MS PGothic" panose="020B0600070205080204" charset="-128"/>
              </a:rPr>
              <a:t>has 200 </a:t>
            </a:r>
            <a:r>
              <a:rPr lang="en-US" altLang="en-US" sz="2200" dirty="0" smtClean="0">
                <a:latin typeface="+mn-lt"/>
                <a:ea typeface="MS PGothic" panose="020B0600070205080204" charset="-128"/>
              </a:rPr>
              <a:t>nodes</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a:t>
            </a:r>
            <a:r>
              <a:rPr lang="en-US" dirty="0"/>
              <a:t>the Internet: A Service View</a:t>
            </a:r>
            <a:endParaRPr lang="en-US" dirty="0"/>
          </a:p>
        </p:txBody>
      </p:sp>
      <p:sp>
        <p:nvSpPr>
          <p:cNvPr id="3" name="Text Placeholder 2"/>
          <p:cNvSpPr>
            <a:spLocks noGrp="1"/>
          </p:cNvSpPr>
          <p:nvPr>
            <p:ph type="body" idx="1"/>
          </p:nvPr>
        </p:nvSpPr>
        <p:spPr>
          <a:xfrm>
            <a:off x="457199" y="1600200"/>
            <a:ext cx="4212771" cy="4525963"/>
          </a:xfrm>
        </p:spPr>
        <p:txBody>
          <a:bodyPr/>
          <a:lstStyle/>
          <a:p>
            <a:pPr eaLnBrk="1" hangingPunct="1"/>
            <a:r>
              <a:rPr lang="en-US" altLang="en-US" sz="2000" b="1" dirty="0">
                <a:solidFill>
                  <a:schemeClr val="tx1"/>
                </a:solidFill>
                <a:latin typeface="+mn-lt"/>
                <a:ea typeface="MS PGothic" panose="020B0600070205080204" charset="-128"/>
              </a:rPr>
              <a:t>infrastructure that provides services to applications:</a:t>
            </a:r>
            <a:endParaRPr lang="en-US" altLang="en-US" sz="2000" b="1" dirty="0">
              <a:solidFill>
                <a:schemeClr val="tx1"/>
              </a:solidFill>
              <a:latin typeface="+mn-lt"/>
              <a:ea typeface="MS PGothic" panose="020B0600070205080204" charset="-128"/>
            </a:endParaRPr>
          </a:p>
          <a:p>
            <a:pPr marL="741680" lvl="1" indent="-284480" eaLnBrk="1" hangingPunct="1"/>
            <a:r>
              <a:rPr lang="en-US" altLang="en-US" sz="2000" dirty="0">
                <a:latin typeface="+mn-lt"/>
                <a:ea typeface="Arial" panose="020B0604020202020204" pitchFamily="34" charset="0"/>
              </a:rPr>
              <a:t>Web, </a:t>
            </a:r>
            <a:r>
              <a:rPr lang="en-US" altLang="en-US" sz="2000" dirty="0" smtClean="0">
                <a:latin typeface="+mn-lt"/>
                <a:ea typeface="Arial" panose="020B0604020202020204" pitchFamily="34" charset="0"/>
              </a:rPr>
              <a:t>VoI</a:t>
            </a:r>
            <a:r>
              <a:rPr lang="en-US" altLang="en-US" sz="100" dirty="0" smtClean="0">
                <a:latin typeface="+mn-lt"/>
                <a:ea typeface="Arial" panose="020B0604020202020204" pitchFamily="34" charset="0"/>
              </a:rPr>
              <a:t> </a:t>
            </a:r>
            <a:r>
              <a:rPr lang="en-US" altLang="en-US" sz="2000" dirty="0" smtClean="0">
                <a:latin typeface="+mn-lt"/>
                <a:ea typeface="Arial" panose="020B0604020202020204" pitchFamily="34" charset="0"/>
              </a:rPr>
              <a:t>P</a:t>
            </a:r>
            <a:r>
              <a:rPr lang="en-US" altLang="en-US" sz="2000" dirty="0">
                <a:latin typeface="+mn-lt"/>
                <a:ea typeface="Arial" panose="020B0604020202020204" pitchFamily="34" charset="0"/>
              </a:rPr>
              <a:t>, email, games, e-commerce, social nets</a:t>
            </a:r>
            <a:r>
              <a:rPr lang="en-US" altLang="en-US" sz="2000" dirty="0" smtClean="0">
                <a:latin typeface="+mn-lt"/>
                <a:ea typeface="Arial" panose="020B0604020202020204" pitchFamily="34" charset="0"/>
              </a:rPr>
              <a:t>, …</a:t>
            </a:r>
            <a:endParaRPr lang="en-US" altLang="en-US" sz="2000" dirty="0">
              <a:latin typeface="+mn-lt"/>
              <a:ea typeface="Arial" panose="020B0604020202020204" pitchFamily="34" charset="0"/>
            </a:endParaRPr>
          </a:p>
          <a:p>
            <a:pPr eaLnBrk="1" hangingPunct="1"/>
            <a:r>
              <a:rPr lang="en-US" altLang="en-US" sz="2000" b="1" dirty="0">
                <a:solidFill>
                  <a:schemeClr val="tx1"/>
                </a:solidFill>
                <a:latin typeface="+mn-lt"/>
                <a:ea typeface="MS PGothic" panose="020B0600070205080204" charset="-128"/>
              </a:rPr>
              <a:t>provides programming interface to apps</a:t>
            </a:r>
            <a:endParaRPr lang="en-US" altLang="en-US" sz="2000" b="1" dirty="0">
              <a:solidFill>
                <a:schemeClr val="tx1"/>
              </a:solidFill>
              <a:latin typeface="+mn-lt"/>
              <a:ea typeface="MS PGothic" panose="020B0600070205080204" charset="-128"/>
            </a:endParaRPr>
          </a:p>
          <a:p>
            <a:pPr marL="741680" lvl="1" indent="-284480" eaLnBrk="1" hangingPunct="1"/>
            <a:r>
              <a:rPr lang="en-US" altLang="en-US" sz="2000" dirty="0">
                <a:latin typeface="+mn-lt"/>
                <a:ea typeface="Arial" panose="020B0604020202020204" pitchFamily="34" charset="0"/>
              </a:rPr>
              <a:t>hooks that allow sending and receiving </a:t>
            </a:r>
            <a:r>
              <a:rPr lang="en-US" altLang="en-US" sz="2000" dirty="0" smtClean="0">
                <a:latin typeface="+mn-lt"/>
                <a:ea typeface="Arial" panose="020B0604020202020204" pitchFamily="34" charset="0"/>
              </a:rPr>
              <a:t>app </a:t>
            </a:r>
            <a:r>
              <a:rPr lang="en-US" altLang="en-US" sz="2000" dirty="0">
                <a:latin typeface="+mn-lt"/>
                <a:ea typeface="Arial" panose="020B0604020202020204" pitchFamily="34" charset="0"/>
              </a:rPr>
              <a:t>programs to </a:t>
            </a:r>
            <a:r>
              <a:rPr lang="en-US" altLang="ja-JP" sz="2000" dirty="0" smtClean="0">
                <a:latin typeface="+mn-lt"/>
                <a:ea typeface="MS PGothic" panose="020B0600070205080204" charset="-128"/>
              </a:rPr>
              <a:t>“connect” </a:t>
            </a:r>
            <a:r>
              <a:rPr lang="en-US" altLang="ja-JP" sz="2000" dirty="0">
                <a:latin typeface="+mn-lt"/>
                <a:ea typeface="MS PGothic" panose="020B0600070205080204" charset="-128"/>
              </a:rPr>
              <a:t>to Internet</a:t>
            </a:r>
            <a:endParaRPr lang="en-US" altLang="ja-JP" sz="2000" dirty="0">
              <a:latin typeface="+mn-lt"/>
              <a:ea typeface="MS PGothic" panose="020B0600070205080204" charset="-128"/>
            </a:endParaRPr>
          </a:p>
          <a:p>
            <a:pPr marL="741680" lvl="1" indent="-284480" eaLnBrk="1" hangingPunct="1"/>
            <a:r>
              <a:rPr lang="en-US" altLang="en-US" sz="2000" dirty="0">
                <a:latin typeface="+mn-lt"/>
                <a:ea typeface="Arial" panose="020B0604020202020204" pitchFamily="34" charset="0"/>
              </a:rPr>
              <a:t>provides service options, analogous to postal </a:t>
            </a:r>
            <a:r>
              <a:rPr lang="en-US" altLang="en-US" sz="2000" dirty="0" smtClean="0">
                <a:latin typeface="+mn-lt"/>
                <a:ea typeface="Arial" panose="020B0604020202020204" pitchFamily="34" charset="0"/>
              </a:rPr>
              <a:t>service</a:t>
            </a:r>
            <a:endParaRPr lang="en-US" sz="2000" dirty="0">
              <a:latin typeface="+mn-lt"/>
            </a:endParaRPr>
          </a:p>
        </p:txBody>
      </p:sp>
      <p:pic>
        <p:nvPicPr>
          <p:cNvPr id="4" name="Picture 3" descr="A diagram of computer networking. There are 5 linked groups. Each group has many devices. 1, mobile network. There is a smart phone, a wireless laptop, a car, a traffic light, and a tower. Each item emits a signal. The tower is wired to a router. This router is wired to the next group. 2, global I S P. There are 4 interconnected routers. The 2 bottom routers are wired to 2 routers, 1 router each, in the next group. 3, regional I S P. There are 3 interconnected routers. One router is linked to the next group. 4, home network. The router is wired to a P C, and a wifi router. A wireless laptop and a refrigerator emit signals. In group 3, regional I S P, another router is wired a router in the next group. 5, institutional network. There are 3 interconnected routers. One router is wired to 4 P C’s and a wifi router. Near the wifi router, there are 2 wireless laptops. The wifi router and laptops emit signals. Another router is connected to two serve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036726" y="1784168"/>
            <a:ext cx="3283319" cy="4295755"/>
          </a:xfrm>
          <a:prstGeom prst="rect">
            <a:avLst/>
          </a:prstGeom>
        </p:spPr>
      </p:pic>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a:t>
            </a:r>
            <a:r>
              <a:rPr lang="en-US" dirty="0" smtClean="0"/>
              <a:t>History </a:t>
            </a:r>
            <a:r>
              <a:rPr lang="en-US" sz="2000" b="0" dirty="0" smtClean="0"/>
              <a:t>(4 of 9)</a:t>
            </a:r>
            <a:endParaRPr lang="en-US" sz="2000" b="0" dirty="0"/>
          </a:p>
        </p:txBody>
      </p:sp>
      <p:sp>
        <p:nvSpPr>
          <p:cNvPr id="5" name="Content Placeholder 4"/>
          <p:cNvSpPr>
            <a:spLocks noGrp="1"/>
          </p:cNvSpPr>
          <p:nvPr>
            <p:ph type="body" idx="1"/>
          </p:nvPr>
        </p:nvSpPr>
        <p:spPr/>
        <p:txBody>
          <a:bodyPr/>
          <a:lstStyle/>
          <a:p>
            <a:pPr eaLnBrk="1" hangingPunct="1">
              <a:lnSpc>
                <a:spcPct val="90000"/>
              </a:lnSpc>
              <a:buFont typeface="Wingdings" panose="05000000000000000000" pitchFamily="2" charset="2"/>
              <a:buNone/>
            </a:pPr>
            <a:r>
              <a:rPr lang="en-US" altLang="en-US" sz="2400" b="1" dirty="0">
                <a:solidFill>
                  <a:schemeClr val="tx1"/>
                </a:solidFill>
                <a:latin typeface="+mn-lt"/>
                <a:ea typeface="MS PGothic" panose="020B0600070205080204" charset="-128"/>
              </a:rPr>
              <a:t>Cerf and </a:t>
            </a:r>
            <a:r>
              <a:rPr lang="en-US" altLang="en-US" sz="2400" b="1" dirty="0" smtClean="0">
                <a:solidFill>
                  <a:schemeClr val="tx1"/>
                </a:solidFill>
                <a:latin typeface="+mn-lt"/>
                <a:ea typeface="MS PGothic" panose="020B0600070205080204" charset="-128"/>
              </a:rPr>
              <a:t>Kahn’</a:t>
            </a:r>
            <a:r>
              <a:rPr lang="en-US" altLang="ja-JP" sz="2400" b="1" dirty="0" smtClean="0">
                <a:solidFill>
                  <a:schemeClr val="tx1"/>
                </a:solidFill>
                <a:latin typeface="+mn-lt"/>
                <a:ea typeface="MS PGothic" panose="020B0600070205080204" charset="-128"/>
              </a:rPr>
              <a:t>s </a:t>
            </a:r>
            <a:r>
              <a:rPr lang="en-US" altLang="ja-JP" sz="2400" b="1" dirty="0">
                <a:solidFill>
                  <a:schemeClr val="tx1"/>
                </a:solidFill>
                <a:latin typeface="+mn-lt"/>
                <a:ea typeface="MS PGothic" panose="020B0600070205080204" charset="-128"/>
              </a:rPr>
              <a:t>internetworking principles:</a:t>
            </a:r>
            <a:endParaRPr lang="en-US" altLang="ja-JP" sz="2400" b="1" dirty="0">
              <a:solidFill>
                <a:schemeClr val="tx1"/>
              </a:solidFill>
              <a:latin typeface="+mn-lt"/>
              <a:ea typeface="MS PGothic" panose="020B0600070205080204" charset="-128"/>
            </a:endParaRPr>
          </a:p>
          <a:p>
            <a:pPr marL="255905" lvl="1" indent="-255905" eaLnBrk="1" hangingPunct="1">
              <a:spcBef>
                <a:spcPts val="1500"/>
              </a:spcBef>
              <a:buFont typeface="Arial" panose="020B0604020202020204" pitchFamily="34" charset="0"/>
              <a:buChar char="•"/>
            </a:pPr>
            <a:r>
              <a:rPr lang="en-US" altLang="en-US" sz="2400" dirty="0" smtClean="0">
                <a:solidFill>
                  <a:schemeClr val="tx1"/>
                </a:solidFill>
                <a:latin typeface="+mn-lt"/>
                <a:ea typeface="Arial" panose="020B0604020202020204" pitchFamily="34" charset="0"/>
              </a:rPr>
              <a:t>minimalism, autonomy - no internal changes required to interconnect networks</a:t>
            </a:r>
            <a:endParaRPr lang="en-US" altLang="en-US" sz="2400" dirty="0" smtClean="0">
              <a:solidFill>
                <a:schemeClr val="tx1"/>
              </a:solidFill>
              <a:latin typeface="+mn-lt"/>
              <a:ea typeface="Arial" panose="020B0604020202020204" pitchFamily="34" charset="0"/>
            </a:endParaRPr>
          </a:p>
          <a:p>
            <a:pPr marL="255905" lvl="1" indent="-255905" eaLnBrk="1" hangingPunct="1">
              <a:spcBef>
                <a:spcPts val="1500"/>
              </a:spcBef>
              <a:buFont typeface="Arial" panose="020B0604020202020204" pitchFamily="34" charset="0"/>
              <a:buChar char="•"/>
            </a:pPr>
            <a:r>
              <a:rPr lang="en-US" altLang="en-US" sz="2400" dirty="0" smtClean="0">
                <a:solidFill>
                  <a:schemeClr val="tx1"/>
                </a:solidFill>
                <a:latin typeface="+mn-lt"/>
                <a:ea typeface="Arial" panose="020B0604020202020204" pitchFamily="34" charset="0"/>
              </a:rPr>
              <a:t>best effort service model</a:t>
            </a:r>
            <a:endParaRPr lang="en-US" altLang="en-US" sz="2400" dirty="0" smtClean="0">
              <a:solidFill>
                <a:schemeClr val="tx1"/>
              </a:solidFill>
              <a:latin typeface="+mn-lt"/>
              <a:ea typeface="Arial" panose="020B0604020202020204" pitchFamily="34" charset="0"/>
            </a:endParaRPr>
          </a:p>
          <a:p>
            <a:pPr marL="255905" lvl="1" indent="-255905" eaLnBrk="1" hangingPunct="1">
              <a:spcBef>
                <a:spcPts val="1500"/>
              </a:spcBef>
              <a:buFont typeface="Arial" panose="020B0604020202020204" pitchFamily="34" charset="0"/>
              <a:buChar char="•"/>
            </a:pPr>
            <a:r>
              <a:rPr lang="en-US" altLang="en-US" sz="2400" dirty="0" smtClean="0">
                <a:solidFill>
                  <a:schemeClr val="tx1"/>
                </a:solidFill>
                <a:latin typeface="+mn-lt"/>
                <a:ea typeface="Arial" panose="020B0604020202020204" pitchFamily="34" charset="0"/>
              </a:rPr>
              <a:t>stateless routers</a:t>
            </a:r>
            <a:endParaRPr lang="en-US" altLang="en-US" sz="2400" dirty="0" smtClean="0">
              <a:solidFill>
                <a:schemeClr val="tx1"/>
              </a:solidFill>
              <a:latin typeface="+mn-lt"/>
              <a:ea typeface="Arial" panose="020B0604020202020204" pitchFamily="34" charset="0"/>
            </a:endParaRPr>
          </a:p>
          <a:p>
            <a:pPr marL="255905" lvl="1" indent="-255905" eaLnBrk="1" hangingPunct="1">
              <a:spcBef>
                <a:spcPts val="1500"/>
              </a:spcBef>
              <a:buFont typeface="Arial" panose="020B0604020202020204" pitchFamily="34" charset="0"/>
              <a:buChar char="•"/>
            </a:pPr>
            <a:r>
              <a:rPr lang="en-US" altLang="en-US" sz="2400" dirty="0" smtClean="0">
                <a:solidFill>
                  <a:schemeClr val="tx1"/>
                </a:solidFill>
                <a:latin typeface="+mn-lt"/>
                <a:ea typeface="Arial" panose="020B0604020202020204" pitchFamily="34" charset="0"/>
              </a:rPr>
              <a:t>decentralized control</a:t>
            </a:r>
            <a:endParaRPr lang="en-US" altLang="en-US" sz="2400" dirty="0" smtClean="0">
              <a:solidFill>
                <a:schemeClr val="tx1"/>
              </a:solidFill>
              <a:latin typeface="+mn-lt"/>
              <a:ea typeface="Arial" panose="020B0604020202020204" pitchFamily="34" charset="0"/>
            </a:endParaRPr>
          </a:p>
          <a:p>
            <a:pPr eaLnBrk="1" hangingPunct="1">
              <a:lnSpc>
                <a:spcPct val="90000"/>
              </a:lnSpc>
              <a:buFont typeface="Wingdings" panose="05000000000000000000" pitchFamily="2" charset="2"/>
              <a:buNone/>
            </a:pPr>
            <a:r>
              <a:rPr lang="en-US" altLang="en-US" sz="2400" b="1" dirty="0" smtClean="0">
                <a:solidFill>
                  <a:schemeClr val="tx1"/>
                </a:solidFill>
                <a:latin typeface="+mn-lt"/>
                <a:ea typeface="MS PGothic" panose="020B0600070205080204" charset="-128"/>
              </a:rPr>
              <a:t>define today’</a:t>
            </a:r>
            <a:r>
              <a:rPr lang="en-US" altLang="ja-JP" sz="2400" b="1" dirty="0" smtClean="0">
                <a:solidFill>
                  <a:schemeClr val="tx1"/>
                </a:solidFill>
                <a:latin typeface="+mn-lt"/>
                <a:ea typeface="MS PGothic" panose="020B0600070205080204" charset="-128"/>
              </a:rPr>
              <a:t>s </a:t>
            </a:r>
            <a:r>
              <a:rPr lang="en-US" altLang="ja-JP" sz="2400" b="1" dirty="0">
                <a:solidFill>
                  <a:schemeClr val="tx1"/>
                </a:solidFill>
                <a:latin typeface="+mn-lt"/>
                <a:ea typeface="MS PGothic" panose="020B0600070205080204" charset="-128"/>
              </a:rPr>
              <a:t>Internet </a:t>
            </a:r>
            <a:r>
              <a:rPr lang="en-US" altLang="ja-JP" sz="2400" b="1" dirty="0" smtClean="0">
                <a:solidFill>
                  <a:schemeClr val="tx1"/>
                </a:solidFill>
                <a:latin typeface="+mn-lt"/>
                <a:ea typeface="MS PGothic" panose="020B0600070205080204" charset="-128"/>
              </a:rPr>
              <a:t>architecture</a:t>
            </a:r>
            <a:endParaRPr lang="en-US" sz="2400" b="1" dirty="0">
              <a:solidFill>
                <a:schemeClr val="tx1"/>
              </a:solidFill>
              <a:latin typeface="+mn-lt"/>
            </a:endParaRPr>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a:t>
            </a:r>
            <a:r>
              <a:rPr lang="en-US" dirty="0" smtClean="0"/>
              <a:t>History </a:t>
            </a:r>
            <a:r>
              <a:rPr lang="en-US" sz="2000" b="0" dirty="0" smtClean="0"/>
              <a:t>(5 of 9)</a:t>
            </a:r>
            <a:endParaRPr lang="en-US" sz="2000" b="0" dirty="0"/>
          </a:p>
        </p:txBody>
      </p:sp>
      <p:sp>
        <p:nvSpPr>
          <p:cNvPr id="5" name="Content Placeholder 4"/>
          <p:cNvSpPr>
            <a:spLocks noGrp="1"/>
          </p:cNvSpPr>
          <p:nvPr>
            <p:ph idx="1"/>
          </p:nvPr>
        </p:nvSpPr>
        <p:spPr>
          <a:xfrm>
            <a:off x="457200" y="1600200"/>
            <a:ext cx="8229600" cy="653143"/>
          </a:xfrm>
        </p:spPr>
        <p:txBody>
          <a:bodyPr/>
          <a:lstStyle/>
          <a:p>
            <a:pPr marL="0" indent="0">
              <a:buNone/>
            </a:pPr>
            <a:r>
              <a:rPr lang="en-US" altLang="en-US" sz="2400" b="1" dirty="0">
                <a:solidFill>
                  <a:schemeClr val="tx1"/>
                </a:solidFill>
                <a:latin typeface="+mn-lt"/>
              </a:rPr>
              <a:t>1980-1990: new protocols, a proliferation of </a:t>
            </a:r>
            <a:r>
              <a:rPr lang="en-US" altLang="en-US" sz="2400" b="1" dirty="0" smtClean="0">
                <a:solidFill>
                  <a:schemeClr val="tx1"/>
                </a:solidFill>
                <a:latin typeface="+mn-lt"/>
              </a:rPr>
              <a:t>networks</a:t>
            </a:r>
            <a:endParaRPr lang="en-US" sz="2400" b="1" dirty="0">
              <a:solidFill>
                <a:schemeClr val="tx1"/>
              </a:solidFill>
              <a:latin typeface="+mn-lt"/>
            </a:endParaRPr>
          </a:p>
        </p:txBody>
      </p:sp>
      <p:sp>
        <p:nvSpPr>
          <p:cNvPr id="3" name="Content Placeholder 2"/>
          <p:cNvSpPr>
            <a:spLocks noGrp="1"/>
          </p:cNvSpPr>
          <p:nvPr>
            <p:ph idx="13"/>
          </p:nvPr>
        </p:nvSpPr>
        <p:spPr>
          <a:xfrm>
            <a:off x="457200" y="2269149"/>
            <a:ext cx="8229600" cy="3820885"/>
          </a:xfrm>
        </p:spPr>
        <p:txBody>
          <a:bodyPr/>
          <a:lstStyle/>
          <a:p>
            <a:pPr marL="255905" indent="-255905"/>
            <a:r>
              <a:rPr lang="en-US" altLang="en-US" sz="2200" b="1" dirty="0">
                <a:solidFill>
                  <a:schemeClr val="tx1"/>
                </a:solidFill>
                <a:latin typeface="+mn-lt"/>
                <a:ea typeface="MS PGothic" panose="020B0600070205080204" charset="-128"/>
              </a:rPr>
              <a:t>1983:</a:t>
            </a:r>
            <a:r>
              <a:rPr lang="en-US" altLang="en-US" sz="2200" dirty="0">
                <a:latin typeface="+mn-lt"/>
                <a:ea typeface="MS PGothic" panose="020B0600070205080204" charset="-128"/>
              </a:rPr>
              <a:t> deployment of </a:t>
            </a:r>
            <a:r>
              <a:rPr lang="en-US" altLang="en-US" sz="2200" dirty="0" smtClean="0">
                <a:latin typeface="+mn-lt"/>
                <a:ea typeface="MS PGothic" panose="020B0600070205080204" charset="-128"/>
              </a:rPr>
              <a:t>T</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C</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P/I</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P</a:t>
            </a:r>
            <a:endParaRPr lang="en-US" altLang="en-US" sz="2200" dirty="0">
              <a:latin typeface="+mn-lt"/>
              <a:ea typeface="MS PGothic" panose="020B0600070205080204" charset="-128"/>
            </a:endParaRPr>
          </a:p>
          <a:p>
            <a:pPr marL="255905" indent="-255905"/>
            <a:r>
              <a:rPr lang="en-US" altLang="en-US" sz="2200" b="1" dirty="0">
                <a:solidFill>
                  <a:schemeClr val="tx1"/>
                </a:solidFill>
                <a:latin typeface="+mn-lt"/>
                <a:ea typeface="MS PGothic" panose="020B0600070205080204" charset="-128"/>
              </a:rPr>
              <a:t>1982:</a:t>
            </a:r>
            <a:r>
              <a:rPr lang="en-US" altLang="en-US" sz="2200" dirty="0">
                <a:latin typeface="+mn-lt"/>
                <a:ea typeface="MS PGothic" panose="020B0600070205080204" charset="-128"/>
              </a:rPr>
              <a:t> smtp e-mail protocol </a:t>
            </a:r>
            <a:r>
              <a:rPr lang="en-US" altLang="en-US" sz="2200" dirty="0" smtClean="0">
                <a:latin typeface="+mn-lt"/>
                <a:ea typeface="MS PGothic" panose="020B0600070205080204" charset="-128"/>
              </a:rPr>
              <a:t>defined</a:t>
            </a:r>
            <a:endParaRPr lang="en-US" altLang="en-US" sz="2200" dirty="0">
              <a:latin typeface="+mn-lt"/>
              <a:ea typeface="MS PGothic" panose="020B0600070205080204" charset="-128"/>
            </a:endParaRPr>
          </a:p>
          <a:p>
            <a:pPr marL="255905" indent="-255905"/>
            <a:r>
              <a:rPr lang="en-US" altLang="en-US" sz="2200" b="1" dirty="0">
                <a:solidFill>
                  <a:schemeClr val="tx1"/>
                </a:solidFill>
                <a:latin typeface="+mn-lt"/>
                <a:ea typeface="MS PGothic" panose="020B0600070205080204" charset="-128"/>
              </a:rPr>
              <a:t>1983: </a:t>
            </a:r>
            <a:r>
              <a:rPr lang="en-US" altLang="en-US" sz="2200" dirty="0" smtClean="0">
                <a:latin typeface="+mn-lt"/>
                <a:ea typeface="MS PGothic" panose="020B0600070205080204" charset="-128"/>
              </a:rPr>
              <a:t>D</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N</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S </a:t>
            </a:r>
            <a:r>
              <a:rPr lang="en-US" altLang="en-US" sz="2200" dirty="0">
                <a:latin typeface="+mn-lt"/>
                <a:ea typeface="MS PGothic" panose="020B0600070205080204" charset="-128"/>
              </a:rPr>
              <a:t>defined for </a:t>
            </a:r>
            <a:r>
              <a:rPr lang="en-US" altLang="en-US" sz="2200" dirty="0" smtClean="0">
                <a:latin typeface="+mn-lt"/>
                <a:ea typeface="MS PGothic" panose="020B0600070205080204" charset="-128"/>
              </a:rPr>
              <a:t>name-to-I</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P-address </a:t>
            </a:r>
            <a:r>
              <a:rPr lang="en-US" altLang="en-US" sz="2200" dirty="0">
                <a:latin typeface="+mn-lt"/>
                <a:ea typeface="MS PGothic" panose="020B0600070205080204" charset="-128"/>
              </a:rPr>
              <a:t>translation</a:t>
            </a:r>
            <a:endParaRPr lang="en-US" altLang="en-US" sz="2200" dirty="0">
              <a:latin typeface="+mn-lt"/>
              <a:ea typeface="MS PGothic" panose="020B0600070205080204" charset="-128"/>
            </a:endParaRPr>
          </a:p>
          <a:p>
            <a:pPr marL="255905" indent="-255905"/>
            <a:r>
              <a:rPr lang="en-US" altLang="en-US" sz="2200" b="1" dirty="0">
                <a:solidFill>
                  <a:schemeClr val="tx1"/>
                </a:solidFill>
                <a:latin typeface="+mn-lt"/>
                <a:ea typeface="MS PGothic" panose="020B0600070205080204" charset="-128"/>
              </a:rPr>
              <a:t>1985: </a:t>
            </a:r>
            <a:r>
              <a:rPr lang="en-US" altLang="en-US" sz="2200" dirty="0">
                <a:latin typeface="+mn-lt"/>
                <a:ea typeface="MS PGothic" panose="020B0600070205080204" charset="-128"/>
              </a:rPr>
              <a:t>ftp protocol defined</a:t>
            </a:r>
            <a:endParaRPr lang="en-US" altLang="en-US" sz="2200" dirty="0">
              <a:latin typeface="+mn-lt"/>
              <a:ea typeface="MS PGothic" panose="020B0600070205080204" charset="-128"/>
            </a:endParaRPr>
          </a:p>
          <a:p>
            <a:pPr marL="255905" indent="-255905"/>
            <a:r>
              <a:rPr lang="en-US" altLang="en-US" sz="2200" b="1" dirty="0">
                <a:solidFill>
                  <a:schemeClr val="tx1"/>
                </a:solidFill>
                <a:latin typeface="+mn-lt"/>
                <a:ea typeface="MS PGothic" panose="020B0600070205080204" charset="-128"/>
              </a:rPr>
              <a:t>1988: </a:t>
            </a:r>
            <a:r>
              <a:rPr lang="en-US" altLang="en-US" sz="2200" dirty="0" smtClean="0">
                <a:latin typeface="+mn-lt"/>
                <a:ea typeface="MS PGothic" panose="020B0600070205080204" charset="-128"/>
              </a:rPr>
              <a:t>T</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C</a:t>
            </a:r>
            <a:r>
              <a:rPr lang="en-US" altLang="en-US" sz="100" dirty="0" smtClean="0">
                <a:latin typeface="+mn-lt"/>
                <a:ea typeface="MS PGothic" panose="020B0600070205080204" charset="-128"/>
              </a:rPr>
              <a:t> </a:t>
            </a:r>
            <a:r>
              <a:rPr lang="en-US" altLang="en-US" sz="2200" dirty="0" smtClean="0">
                <a:latin typeface="+mn-lt"/>
                <a:ea typeface="MS PGothic" panose="020B0600070205080204" charset="-128"/>
              </a:rPr>
              <a:t>P </a:t>
            </a:r>
            <a:r>
              <a:rPr lang="en-US" altLang="en-US" sz="2200" dirty="0">
                <a:latin typeface="+mn-lt"/>
                <a:ea typeface="MS PGothic" panose="020B0600070205080204" charset="-128"/>
              </a:rPr>
              <a:t>congestion </a:t>
            </a:r>
            <a:r>
              <a:rPr lang="en-US" altLang="en-US" sz="2200" dirty="0" smtClean="0">
                <a:latin typeface="+mn-lt"/>
                <a:ea typeface="MS PGothic" panose="020B0600070205080204" charset="-128"/>
              </a:rPr>
              <a:t>control</a:t>
            </a:r>
            <a:endParaRPr lang="en-US" altLang="en-US" sz="2200" dirty="0" smtClean="0">
              <a:latin typeface="+mn-lt"/>
              <a:ea typeface="MS PGothic" panose="020B0600070205080204" charset="-128"/>
            </a:endParaRPr>
          </a:p>
          <a:p>
            <a:pPr marL="255905" indent="-255905">
              <a:defRPr/>
            </a:pPr>
            <a:r>
              <a:rPr lang="en-US" sz="2200" dirty="0">
                <a:latin typeface="+mn-lt"/>
              </a:rPr>
              <a:t>new national networks: </a:t>
            </a:r>
            <a:r>
              <a:rPr lang="en-US" sz="2200" dirty="0" smtClean="0">
                <a:latin typeface="+mn-lt"/>
              </a:rPr>
              <a:t>C</a:t>
            </a:r>
            <a:r>
              <a:rPr lang="en-US" sz="100" dirty="0" smtClean="0">
                <a:latin typeface="+mn-lt"/>
              </a:rPr>
              <a:t> </a:t>
            </a:r>
            <a:r>
              <a:rPr lang="en-US" sz="2200" dirty="0" smtClean="0">
                <a:latin typeface="+mn-lt"/>
              </a:rPr>
              <a:t>Snet</a:t>
            </a:r>
            <a:r>
              <a:rPr lang="en-US" sz="2200" dirty="0">
                <a:latin typeface="+mn-lt"/>
              </a:rPr>
              <a:t>, </a:t>
            </a:r>
            <a:r>
              <a:rPr lang="en-US" sz="2200" dirty="0" smtClean="0">
                <a:latin typeface="+mn-lt"/>
              </a:rPr>
              <a:t>B</a:t>
            </a:r>
            <a:r>
              <a:rPr lang="en-US" sz="100" dirty="0" smtClean="0">
                <a:latin typeface="+mn-lt"/>
              </a:rPr>
              <a:t> </a:t>
            </a:r>
            <a:r>
              <a:rPr lang="en-US" sz="2200" dirty="0" smtClean="0">
                <a:latin typeface="+mn-lt"/>
              </a:rPr>
              <a:t>I</a:t>
            </a:r>
            <a:r>
              <a:rPr lang="en-US" sz="100" dirty="0" smtClean="0">
                <a:latin typeface="+mn-lt"/>
              </a:rPr>
              <a:t> </a:t>
            </a:r>
            <a:r>
              <a:rPr lang="en-US" sz="2200" dirty="0" smtClean="0">
                <a:latin typeface="+mn-lt"/>
              </a:rPr>
              <a:t>Tnet</a:t>
            </a:r>
            <a:r>
              <a:rPr lang="en-US" sz="2200" dirty="0">
                <a:latin typeface="+mn-lt"/>
              </a:rPr>
              <a:t>, </a:t>
            </a:r>
            <a:r>
              <a:rPr lang="en-US" sz="2200" dirty="0" smtClean="0">
                <a:latin typeface="+mn-lt"/>
              </a:rPr>
              <a:t>N</a:t>
            </a:r>
            <a:r>
              <a:rPr lang="en-US" sz="100" dirty="0" smtClean="0">
                <a:latin typeface="+mn-lt"/>
              </a:rPr>
              <a:t> </a:t>
            </a:r>
            <a:r>
              <a:rPr lang="en-US" sz="2200" dirty="0" smtClean="0">
                <a:latin typeface="+mn-lt"/>
              </a:rPr>
              <a:t>S</a:t>
            </a:r>
            <a:r>
              <a:rPr lang="en-US" sz="100" dirty="0" smtClean="0">
                <a:latin typeface="+mn-lt"/>
              </a:rPr>
              <a:t> </a:t>
            </a:r>
            <a:r>
              <a:rPr lang="en-US" sz="2200" dirty="0" smtClean="0">
                <a:latin typeface="+mn-lt"/>
              </a:rPr>
              <a:t>Fnet</a:t>
            </a:r>
            <a:r>
              <a:rPr lang="en-US" sz="2200" dirty="0">
                <a:latin typeface="+mn-lt"/>
              </a:rPr>
              <a:t>, Minitel</a:t>
            </a:r>
            <a:endParaRPr lang="en-US" sz="2200" dirty="0">
              <a:latin typeface="+mn-lt"/>
            </a:endParaRPr>
          </a:p>
          <a:p>
            <a:pPr marL="255905" indent="-255905">
              <a:defRPr/>
            </a:pPr>
            <a:r>
              <a:rPr lang="en-US" sz="2200" dirty="0">
                <a:latin typeface="+mn-lt"/>
              </a:rPr>
              <a:t>100,000 hosts connected to confederation of </a:t>
            </a:r>
            <a:r>
              <a:rPr lang="en-US" sz="2200" dirty="0" smtClean="0">
                <a:latin typeface="+mn-lt"/>
              </a:rPr>
              <a:t>networks</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a:t>
            </a:r>
            <a:r>
              <a:rPr lang="en-US" dirty="0" smtClean="0"/>
              <a:t>History </a:t>
            </a:r>
            <a:r>
              <a:rPr lang="en-US" sz="2000" b="0" dirty="0" smtClean="0"/>
              <a:t>(6 of 9)</a:t>
            </a:r>
            <a:endParaRPr lang="en-US" sz="2000" b="0" dirty="0"/>
          </a:p>
        </p:txBody>
      </p:sp>
      <p:sp>
        <p:nvSpPr>
          <p:cNvPr id="5" name="Content Placeholder 4"/>
          <p:cNvSpPr>
            <a:spLocks noGrp="1"/>
          </p:cNvSpPr>
          <p:nvPr>
            <p:ph idx="1"/>
          </p:nvPr>
        </p:nvSpPr>
        <p:spPr>
          <a:xfrm>
            <a:off x="457200" y="1600200"/>
            <a:ext cx="8229600" cy="523568"/>
          </a:xfrm>
        </p:spPr>
        <p:txBody>
          <a:bodyPr/>
          <a:lstStyle/>
          <a:p>
            <a:pPr marL="0" indent="0">
              <a:buClrTx/>
              <a:buSzTx/>
              <a:buNone/>
            </a:pPr>
            <a:r>
              <a:rPr lang="en-US" altLang="en-US" sz="2400" b="1" dirty="0">
                <a:solidFill>
                  <a:schemeClr val="tx1"/>
                </a:solidFill>
                <a:latin typeface="+mn-lt"/>
              </a:rPr>
              <a:t>1990, </a:t>
            </a:r>
            <a:r>
              <a:rPr lang="en-US" altLang="en-US" sz="2400" b="1" dirty="0" smtClean="0">
                <a:solidFill>
                  <a:schemeClr val="tx1"/>
                </a:solidFill>
                <a:latin typeface="+mn-lt"/>
              </a:rPr>
              <a:t>2000’</a:t>
            </a:r>
            <a:r>
              <a:rPr lang="en-US" altLang="en-US" sz="2400" b="1" dirty="0">
                <a:solidFill>
                  <a:schemeClr val="tx1"/>
                </a:solidFill>
                <a:latin typeface="+mn-lt"/>
              </a:rPr>
              <a:t>s</a:t>
            </a:r>
            <a:r>
              <a:rPr lang="en-US" altLang="ja-JP" sz="2400" b="1" dirty="0" smtClean="0">
                <a:solidFill>
                  <a:schemeClr val="tx1"/>
                </a:solidFill>
                <a:latin typeface="+mn-lt"/>
              </a:rPr>
              <a:t>: </a:t>
            </a:r>
            <a:r>
              <a:rPr lang="en-US" altLang="ja-JP" sz="2400" b="1" dirty="0">
                <a:solidFill>
                  <a:schemeClr val="tx1"/>
                </a:solidFill>
                <a:latin typeface="+mn-lt"/>
              </a:rPr>
              <a:t>commercialization, the Web, new apps</a:t>
            </a:r>
            <a:endParaRPr lang="en-US" altLang="en-US" sz="2400" b="1" u="sng" dirty="0">
              <a:solidFill>
                <a:schemeClr val="tx1"/>
              </a:solidFill>
              <a:latin typeface="+mn-lt"/>
            </a:endParaRPr>
          </a:p>
        </p:txBody>
      </p:sp>
      <p:sp>
        <p:nvSpPr>
          <p:cNvPr id="3" name="Content Placeholder 2"/>
          <p:cNvSpPr>
            <a:spLocks noGrp="1"/>
          </p:cNvSpPr>
          <p:nvPr>
            <p:ph idx="13"/>
          </p:nvPr>
        </p:nvSpPr>
        <p:spPr>
          <a:xfrm>
            <a:off x="457200" y="2258960"/>
            <a:ext cx="8229600" cy="3846871"/>
          </a:xfrm>
        </p:spPr>
        <p:txBody>
          <a:bodyPr/>
          <a:lstStyle/>
          <a:p>
            <a:pPr marL="255905" indent="-255905" eaLnBrk="1" hangingPunct="1"/>
            <a:r>
              <a:rPr lang="en-US" altLang="en-US" sz="2400" b="1" dirty="0">
                <a:solidFill>
                  <a:schemeClr val="tx1"/>
                </a:solidFill>
                <a:latin typeface="+mn-lt"/>
                <a:ea typeface="MS PGothic" panose="020B0600070205080204" charset="-128"/>
              </a:rPr>
              <a:t>early </a:t>
            </a:r>
            <a:r>
              <a:rPr lang="en-US" altLang="en-US" sz="2400" b="1" dirty="0" smtClean="0">
                <a:solidFill>
                  <a:schemeClr val="tx1"/>
                </a:solidFill>
                <a:latin typeface="+mn-lt"/>
                <a:ea typeface="MS PGothic" panose="020B0600070205080204" charset="-128"/>
              </a:rPr>
              <a:t>1990’</a:t>
            </a:r>
            <a:r>
              <a:rPr lang="en-US" altLang="ja-JP" sz="2400" b="1" dirty="0" smtClean="0">
                <a:solidFill>
                  <a:schemeClr val="tx1"/>
                </a:solidFill>
                <a:latin typeface="+mn-lt"/>
                <a:ea typeface="MS PGothic" panose="020B0600070205080204" charset="-128"/>
              </a:rPr>
              <a:t>s</a:t>
            </a:r>
            <a:r>
              <a:rPr lang="en-US" altLang="ja-JP" sz="2400" b="1" dirty="0">
                <a:solidFill>
                  <a:schemeClr val="tx1"/>
                </a:solidFill>
                <a:latin typeface="+mn-lt"/>
                <a:ea typeface="MS PGothic" panose="020B0600070205080204" charset="-128"/>
              </a:rPr>
              <a:t>:</a:t>
            </a:r>
            <a:r>
              <a:rPr lang="en-US" altLang="ja-JP" sz="2400" dirty="0">
                <a:solidFill>
                  <a:schemeClr val="accent2"/>
                </a:solidFill>
                <a:latin typeface="+mn-lt"/>
                <a:ea typeface="MS PGothic" panose="020B0600070205080204" charset="-128"/>
              </a:rPr>
              <a:t> </a:t>
            </a:r>
            <a:r>
              <a:rPr lang="en-US" altLang="ja-JP" sz="2400" dirty="0" smtClean="0">
                <a:latin typeface="+mn-lt"/>
                <a:ea typeface="MS PGothic" panose="020B0600070205080204" charset="-128"/>
              </a:rPr>
              <a:t>A</a:t>
            </a:r>
            <a:r>
              <a:rPr lang="en-US" altLang="ja-JP" sz="100" dirty="0" smtClean="0">
                <a:latin typeface="+mn-lt"/>
                <a:ea typeface="MS PGothic" panose="020B0600070205080204" charset="-128"/>
              </a:rPr>
              <a:t> </a:t>
            </a:r>
            <a:r>
              <a:rPr lang="en-US" altLang="ja-JP" sz="2400" dirty="0" smtClean="0">
                <a:latin typeface="+mn-lt"/>
                <a:ea typeface="MS PGothic" panose="020B0600070205080204" charset="-128"/>
              </a:rPr>
              <a:t>R</a:t>
            </a:r>
            <a:r>
              <a:rPr lang="en-US" altLang="ja-JP" sz="100" dirty="0" smtClean="0">
                <a:latin typeface="+mn-lt"/>
                <a:ea typeface="MS PGothic" panose="020B0600070205080204" charset="-128"/>
              </a:rPr>
              <a:t> </a:t>
            </a:r>
            <a:r>
              <a:rPr lang="en-US" altLang="ja-JP" sz="2400" dirty="0" smtClean="0">
                <a:latin typeface="+mn-lt"/>
                <a:ea typeface="MS PGothic" panose="020B0600070205080204" charset="-128"/>
              </a:rPr>
              <a:t>P</a:t>
            </a:r>
            <a:r>
              <a:rPr lang="en-US" altLang="ja-JP" sz="100" dirty="0" smtClean="0">
                <a:latin typeface="+mn-lt"/>
                <a:ea typeface="MS PGothic" panose="020B0600070205080204" charset="-128"/>
              </a:rPr>
              <a:t> </a:t>
            </a:r>
            <a:r>
              <a:rPr lang="en-US" altLang="ja-JP" sz="2400" dirty="0" smtClean="0">
                <a:latin typeface="+mn-lt"/>
                <a:ea typeface="MS PGothic" panose="020B0600070205080204" charset="-128"/>
              </a:rPr>
              <a:t>Anet </a:t>
            </a:r>
            <a:r>
              <a:rPr lang="en-US" altLang="ja-JP" sz="2400" dirty="0">
                <a:latin typeface="+mn-lt"/>
                <a:ea typeface="MS PGothic" panose="020B0600070205080204" charset="-128"/>
              </a:rPr>
              <a:t>decommissioned</a:t>
            </a:r>
            <a:endParaRPr lang="en-US" altLang="ja-JP" sz="2400" dirty="0">
              <a:latin typeface="+mn-lt"/>
              <a:ea typeface="MS PGothic" panose="020B0600070205080204" charset="-128"/>
            </a:endParaRPr>
          </a:p>
          <a:p>
            <a:pPr marL="255905" indent="-255905" eaLnBrk="1" hangingPunct="1"/>
            <a:r>
              <a:rPr lang="en-US" altLang="en-US" sz="2400" b="1" dirty="0">
                <a:solidFill>
                  <a:schemeClr val="tx1"/>
                </a:solidFill>
                <a:latin typeface="+mn-lt"/>
                <a:ea typeface="MS PGothic" panose="020B0600070205080204" charset="-128"/>
              </a:rPr>
              <a:t>1991:</a:t>
            </a:r>
            <a:r>
              <a:rPr lang="en-US" altLang="en-US" sz="2400" dirty="0">
                <a:solidFill>
                  <a:schemeClr val="accent2"/>
                </a:solidFill>
                <a:latin typeface="+mn-lt"/>
                <a:ea typeface="MS PGothic" panose="020B0600070205080204" charset="-128"/>
              </a:rPr>
              <a:t> </a:t>
            </a:r>
            <a:r>
              <a:rPr lang="en-US" altLang="en-US" sz="2400" dirty="0" smtClean="0">
                <a:latin typeface="+mn-lt"/>
                <a:ea typeface="MS PGothic" panose="020B0600070205080204" charset="-128"/>
              </a:rPr>
              <a:t>N</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F </a:t>
            </a:r>
            <a:r>
              <a:rPr lang="en-US" altLang="en-US" sz="2400" dirty="0">
                <a:latin typeface="+mn-lt"/>
                <a:ea typeface="MS PGothic" panose="020B0600070205080204" charset="-128"/>
              </a:rPr>
              <a:t>lifts restrictions on commercial use of </a:t>
            </a:r>
            <a:r>
              <a:rPr lang="en-US" altLang="en-US" sz="2400" dirty="0" smtClean="0">
                <a:latin typeface="+mn-lt"/>
                <a:ea typeface="MS PGothic" panose="020B0600070205080204" charset="-128"/>
              </a:rPr>
              <a:t>N</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Fnet </a:t>
            </a:r>
            <a:r>
              <a:rPr lang="en-US" altLang="en-US" sz="2400" dirty="0">
                <a:latin typeface="+mn-lt"/>
                <a:ea typeface="MS PGothic" panose="020B0600070205080204" charset="-128"/>
              </a:rPr>
              <a:t>(decommissioned, 1995)</a:t>
            </a:r>
            <a:endParaRPr lang="en-US" altLang="en-US" sz="2400" dirty="0">
              <a:latin typeface="+mn-lt"/>
              <a:ea typeface="MS PGothic" panose="020B0600070205080204" charset="-128"/>
            </a:endParaRPr>
          </a:p>
          <a:p>
            <a:pPr marL="255905" indent="-255905" eaLnBrk="1" hangingPunct="1"/>
            <a:r>
              <a:rPr lang="en-US" altLang="en-US" sz="2400" b="1" dirty="0">
                <a:solidFill>
                  <a:schemeClr val="tx1"/>
                </a:solidFill>
                <a:latin typeface="+mn-lt"/>
                <a:ea typeface="MS PGothic" panose="020B0600070205080204" charset="-128"/>
              </a:rPr>
              <a:t>early 1990s:</a:t>
            </a:r>
            <a:r>
              <a:rPr lang="en-US" altLang="en-US" sz="2400" dirty="0">
                <a:latin typeface="+mn-lt"/>
                <a:ea typeface="MS PGothic" panose="020B0600070205080204" charset="-128"/>
              </a:rPr>
              <a:t> Web</a:t>
            </a:r>
            <a:endParaRPr lang="en-US" altLang="en-US" sz="2400" dirty="0">
              <a:latin typeface="+mn-lt"/>
              <a:ea typeface="MS PGothic" panose="020B0600070205080204" charset="-128"/>
            </a:endParaRPr>
          </a:p>
          <a:p>
            <a:pPr marL="741680" lvl="1" indent="-284480" eaLnBrk="1" hangingPunct="1"/>
            <a:r>
              <a:rPr lang="en-US" altLang="en-US" sz="2400" dirty="0">
                <a:latin typeface="+mn-lt"/>
                <a:ea typeface="Arial" panose="020B0604020202020204" pitchFamily="34" charset="0"/>
              </a:rPr>
              <a:t>hypertext [Bush 1945, Nelson </a:t>
            </a:r>
            <a:r>
              <a:rPr lang="en-US" altLang="en-US" sz="2400" dirty="0" smtClean="0">
                <a:latin typeface="+mn-lt"/>
                <a:ea typeface="Arial" panose="020B0604020202020204" pitchFamily="34" charset="0"/>
              </a:rPr>
              <a:t>1960</a:t>
            </a:r>
            <a:r>
              <a:rPr lang="en-US" altLang="en-US" sz="2400" dirty="0" smtClean="0">
                <a:latin typeface="+mn-lt"/>
                <a:ea typeface="MS PGothic" panose="020B0600070205080204" charset="-128"/>
              </a:rPr>
              <a:t>’</a:t>
            </a:r>
            <a:r>
              <a:rPr lang="en-US" altLang="ja-JP" sz="2400" dirty="0" smtClean="0">
                <a:latin typeface="+mn-lt"/>
                <a:ea typeface="MS PGothic" panose="020B0600070205080204" charset="-128"/>
              </a:rPr>
              <a:t>s</a:t>
            </a:r>
            <a:r>
              <a:rPr lang="en-US" altLang="ja-JP" sz="2400" dirty="0">
                <a:latin typeface="+mn-lt"/>
                <a:ea typeface="MS PGothic" panose="020B0600070205080204" charset="-128"/>
              </a:rPr>
              <a:t>]</a:t>
            </a:r>
            <a:endParaRPr lang="en-US" altLang="ja-JP" sz="2400" dirty="0">
              <a:latin typeface="+mn-lt"/>
              <a:ea typeface="MS PGothic" panose="020B0600070205080204" charset="-128"/>
            </a:endParaRPr>
          </a:p>
          <a:p>
            <a:pPr marL="741680" lvl="1" indent="-284480" eaLnBrk="1" hangingPunct="1"/>
            <a:r>
              <a:rPr lang="en-US" altLang="en-US" sz="2400" dirty="0" smtClean="0">
                <a:latin typeface="+mn-lt"/>
                <a:ea typeface="Arial" panose="020B0604020202020204" pitchFamily="34" charset="0"/>
              </a:rPr>
              <a:t>H</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M</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L</a:t>
            </a:r>
            <a:r>
              <a:rPr lang="en-US" altLang="en-US" sz="2400" dirty="0">
                <a:latin typeface="+mn-lt"/>
                <a:ea typeface="Arial" panose="020B0604020202020204" pitchFamily="34" charset="0"/>
              </a:rPr>
              <a:t>, </a:t>
            </a:r>
            <a:r>
              <a:rPr lang="en-US" altLang="en-US" sz="2400" dirty="0" smtClean="0">
                <a:latin typeface="+mn-lt"/>
                <a:ea typeface="Arial" panose="020B0604020202020204" pitchFamily="34" charset="0"/>
              </a:rPr>
              <a:t>H</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T</a:t>
            </a:r>
            <a:r>
              <a:rPr lang="en-US" altLang="en-US" sz="100" dirty="0" smtClean="0">
                <a:latin typeface="+mn-lt"/>
                <a:ea typeface="Arial" panose="020B0604020202020204" pitchFamily="34" charset="0"/>
              </a:rPr>
              <a:t> </a:t>
            </a:r>
            <a:r>
              <a:rPr lang="en-US" altLang="en-US" sz="2400" dirty="0" smtClean="0">
                <a:latin typeface="+mn-lt"/>
                <a:ea typeface="Arial" panose="020B0604020202020204" pitchFamily="34" charset="0"/>
              </a:rPr>
              <a:t>P</a:t>
            </a:r>
            <a:r>
              <a:rPr lang="en-US" altLang="en-US" sz="2400" dirty="0">
                <a:latin typeface="+mn-lt"/>
                <a:ea typeface="Arial" panose="020B0604020202020204" pitchFamily="34" charset="0"/>
              </a:rPr>
              <a:t>: Berners-Lee</a:t>
            </a:r>
            <a:endParaRPr lang="en-US" altLang="en-US" sz="2400" dirty="0">
              <a:latin typeface="+mn-lt"/>
              <a:ea typeface="Arial" panose="020B0604020202020204" pitchFamily="34" charset="0"/>
            </a:endParaRPr>
          </a:p>
          <a:p>
            <a:pPr marL="741680" lvl="1" indent="-284480" eaLnBrk="1" hangingPunct="1"/>
            <a:r>
              <a:rPr lang="en-US" altLang="en-US" sz="2400" dirty="0">
                <a:latin typeface="+mn-lt"/>
                <a:ea typeface="Arial" panose="020B0604020202020204" pitchFamily="34" charset="0"/>
              </a:rPr>
              <a:t>1994: Mosaic, later Netscape</a:t>
            </a:r>
            <a:endParaRPr lang="en-US" altLang="en-US" sz="2400" dirty="0">
              <a:latin typeface="+mn-lt"/>
              <a:ea typeface="Arial" panose="020B0604020202020204" pitchFamily="34" charset="0"/>
            </a:endParaRPr>
          </a:p>
          <a:p>
            <a:pPr marL="741680" lvl="1" indent="-284480" eaLnBrk="1" hangingPunct="1"/>
            <a:r>
              <a:rPr lang="en-US" altLang="en-US" sz="2400" dirty="0">
                <a:latin typeface="+mn-lt"/>
                <a:ea typeface="Arial" panose="020B0604020202020204" pitchFamily="34" charset="0"/>
              </a:rPr>
              <a:t>late </a:t>
            </a:r>
            <a:r>
              <a:rPr lang="en-US" altLang="en-US" sz="2400" dirty="0" smtClean="0">
                <a:latin typeface="+mn-lt"/>
                <a:ea typeface="Arial" panose="020B0604020202020204" pitchFamily="34" charset="0"/>
              </a:rPr>
              <a:t>1990</a:t>
            </a:r>
            <a:r>
              <a:rPr lang="en-US" altLang="en-US" sz="2400" dirty="0" smtClean="0">
                <a:latin typeface="+mn-lt"/>
                <a:ea typeface="MS PGothic" panose="020B0600070205080204" charset="-128"/>
              </a:rPr>
              <a:t>’</a:t>
            </a:r>
            <a:r>
              <a:rPr lang="en-US" altLang="ja-JP" sz="2400" dirty="0" smtClean="0">
                <a:latin typeface="+mn-lt"/>
                <a:ea typeface="MS PGothic" panose="020B0600070205080204" charset="-128"/>
              </a:rPr>
              <a:t>s</a:t>
            </a:r>
            <a:r>
              <a:rPr lang="en-US" altLang="ja-JP" sz="2400" dirty="0">
                <a:latin typeface="+mn-lt"/>
                <a:ea typeface="MS PGothic" panose="020B0600070205080204" charset="-128"/>
              </a:rPr>
              <a:t>: commercialization of the </a:t>
            </a:r>
            <a:r>
              <a:rPr lang="en-US" altLang="ja-JP" sz="2400" dirty="0" smtClean="0">
                <a:latin typeface="+mn-lt"/>
                <a:ea typeface="MS PGothic" panose="020B0600070205080204" charset="-128"/>
              </a:rPr>
              <a:t>Web</a:t>
            </a:r>
            <a:endParaRPr lang="en-US" sz="24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a:t>
            </a:r>
            <a:r>
              <a:rPr lang="en-US" dirty="0" smtClean="0"/>
              <a:t>History </a:t>
            </a:r>
            <a:r>
              <a:rPr lang="en-US" sz="2000" b="0" dirty="0" smtClean="0"/>
              <a:t>(7 of 9)</a:t>
            </a:r>
            <a:endParaRPr lang="en-US" sz="2000" b="0" dirty="0"/>
          </a:p>
        </p:txBody>
      </p:sp>
      <p:sp>
        <p:nvSpPr>
          <p:cNvPr id="6" name="Text Placeholder 5"/>
          <p:cNvSpPr>
            <a:spLocks noGrp="1"/>
          </p:cNvSpPr>
          <p:nvPr>
            <p:ph type="body" idx="1"/>
          </p:nvPr>
        </p:nvSpPr>
        <p:spPr/>
        <p:txBody>
          <a:bodyPr/>
          <a:lstStyle/>
          <a:p>
            <a:pPr marL="0" indent="0" eaLnBrk="1" hangingPunct="1">
              <a:buFont typeface="Wingdings" panose="05000000000000000000" pitchFamily="2" charset="2"/>
              <a:buNone/>
            </a:pPr>
            <a:r>
              <a:rPr lang="en-US" altLang="en-US" sz="2400" b="1" dirty="0">
                <a:solidFill>
                  <a:schemeClr val="tx1"/>
                </a:solidFill>
                <a:latin typeface="+mn-lt"/>
                <a:ea typeface="MS PGothic" panose="020B0600070205080204" charset="-128"/>
              </a:rPr>
              <a:t>late </a:t>
            </a:r>
            <a:r>
              <a:rPr lang="en-US" altLang="en-US" sz="2400" b="1" dirty="0" smtClean="0">
                <a:solidFill>
                  <a:schemeClr val="tx1"/>
                </a:solidFill>
                <a:latin typeface="+mn-lt"/>
                <a:ea typeface="MS PGothic" panose="020B0600070205080204" charset="-128"/>
              </a:rPr>
              <a:t>1990</a:t>
            </a:r>
            <a:r>
              <a:rPr lang="en-US" altLang="ja-JP" sz="2400" b="1" dirty="0" smtClean="0">
                <a:solidFill>
                  <a:schemeClr val="tx1"/>
                </a:solidFill>
                <a:latin typeface="+mn-lt"/>
                <a:ea typeface="MS PGothic" panose="020B0600070205080204" charset="-128"/>
              </a:rPr>
              <a:t>’s </a:t>
            </a:r>
            <a:r>
              <a:rPr lang="en-US" altLang="ja-JP" sz="2400" b="1" dirty="0">
                <a:solidFill>
                  <a:schemeClr val="tx1"/>
                </a:solidFill>
                <a:latin typeface="+mn-lt"/>
                <a:ea typeface="MS PGothic" panose="020B0600070205080204" charset="-128"/>
              </a:rPr>
              <a:t>– </a:t>
            </a:r>
            <a:r>
              <a:rPr lang="en-US" altLang="ja-JP" sz="2400" b="1" dirty="0" smtClean="0">
                <a:solidFill>
                  <a:schemeClr val="tx1"/>
                </a:solidFill>
                <a:latin typeface="+mn-lt"/>
                <a:ea typeface="MS PGothic" panose="020B0600070205080204" charset="-128"/>
              </a:rPr>
              <a:t>2000’s</a:t>
            </a:r>
            <a:r>
              <a:rPr lang="en-US" altLang="ja-JP" sz="2400" b="1" dirty="0">
                <a:solidFill>
                  <a:schemeClr val="tx1"/>
                </a:solidFill>
                <a:latin typeface="+mn-lt"/>
                <a:ea typeface="MS PGothic" panose="020B0600070205080204" charset="-128"/>
              </a:rPr>
              <a:t>:</a:t>
            </a:r>
            <a:endParaRPr lang="en-US" altLang="ja-JP" sz="2400" b="1" dirty="0">
              <a:solidFill>
                <a:schemeClr val="tx1"/>
              </a:solidFill>
              <a:latin typeface="+mn-lt"/>
              <a:ea typeface="MS PGothic" panose="020B0600070205080204" charset="-128"/>
            </a:endParaRPr>
          </a:p>
          <a:p>
            <a:pPr eaLnBrk="1" hangingPunct="1"/>
            <a:r>
              <a:rPr lang="en-US" altLang="en-US" sz="2400" dirty="0">
                <a:latin typeface="+mn-lt"/>
                <a:ea typeface="MS PGothic" panose="020B0600070205080204" charset="-128"/>
              </a:rPr>
              <a:t>more killer apps: instant messaging, P2P file sharing</a:t>
            </a:r>
            <a:endParaRPr lang="en-US" altLang="en-US" sz="2400" dirty="0">
              <a:latin typeface="+mn-lt"/>
              <a:ea typeface="MS PGothic" panose="020B0600070205080204" charset="-128"/>
            </a:endParaRPr>
          </a:p>
          <a:p>
            <a:pPr eaLnBrk="1" hangingPunct="1"/>
            <a:r>
              <a:rPr lang="en-US" altLang="en-US" sz="2400" dirty="0">
                <a:latin typeface="+mn-lt"/>
                <a:ea typeface="MS PGothic" panose="020B0600070205080204" charset="-128"/>
              </a:rPr>
              <a:t>network security to forefront</a:t>
            </a:r>
            <a:endParaRPr lang="en-US" altLang="en-US" sz="2400" dirty="0">
              <a:latin typeface="+mn-lt"/>
              <a:ea typeface="MS PGothic" panose="020B0600070205080204" charset="-128"/>
            </a:endParaRPr>
          </a:p>
          <a:p>
            <a:pPr eaLnBrk="1" hangingPunct="1"/>
            <a:r>
              <a:rPr lang="en-US" altLang="en-US" sz="2400" dirty="0">
                <a:latin typeface="+mn-lt"/>
                <a:ea typeface="MS PGothic" panose="020B0600070205080204" charset="-128"/>
              </a:rPr>
              <a:t>est. 50 million host, 100 million+ users</a:t>
            </a:r>
            <a:endParaRPr lang="en-US" altLang="en-US" sz="2400" dirty="0">
              <a:latin typeface="+mn-lt"/>
              <a:ea typeface="MS PGothic" panose="020B0600070205080204" charset="-128"/>
            </a:endParaRPr>
          </a:p>
          <a:p>
            <a:pPr eaLnBrk="1" hangingPunct="1"/>
            <a:r>
              <a:rPr lang="en-US" altLang="en-US" sz="2400" dirty="0">
                <a:latin typeface="+mn-lt"/>
                <a:ea typeface="MS PGothic" panose="020B0600070205080204" charset="-128"/>
              </a:rPr>
              <a:t>backbone links running at </a:t>
            </a:r>
            <a:r>
              <a:rPr lang="en-US" altLang="en-US" sz="2400" dirty="0" smtClean="0">
                <a:latin typeface="+mn-lt"/>
                <a:ea typeface="MS PGothic" panose="020B0600070205080204" charset="-128"/>
              </a:rPr>
              <a:t>G</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b</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p</a:t>
            </a:r>
            <a:r>
              <a:rPr lang="en-US" altLang="en-US" sz="100" dirty="0" smtClean="0">
                <a:latin typeface="+mn-lt"/>
                <a:ea typeface="MS PGothic" panose="020B0600070205080204" charset="-128"/>
              </a:rPr>
              <a:t> </a:t>
            </a:r>
            <a:r>
              <a:rPr lang="en-US" altLang="en-US" sz="2400" dirty="0" smtClean="0">
                <a:latin typeface="+mn-lt"/>
                <a:ea typeface="MS PGothic" panose="020B0600070205080204" charset="-128"/>
              </a:rPr>
              <a:t>s</a:t>
            </a:r>
            <a:endParaRPr lang="en-US" sz="2400" dirty="0">
              <a:latin typeface="+mn-lt"/>
            </a:endParaRPr>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a:t>
            </a:r>
            <a:r>
              <a:rPr lang="en-US" dirty="0" smtClean="0"/>
              <a:t>History </a:t>
            </a:r>
            <a:r>
              <a:rPr lang="en-US" sz="2000" b="0" dirty="0" smtClean="0"/>
              <a:t>(8 of 9)</a:t>
            </a:r>
            <a:endParaRPr lang="en-US" sz="2000" b="0" dirty="0"/>
          </a:p>
        </p:txBody>
      </p:sp>
      <p:sp>
        <p:nvSpPr>
          <p:cNvPr id="6" name="Text Placeholder 5"/>
          <p:cNvSpPr>
            <a:spLocks noGrp="1"/>
          </p:cNvSpPr>
          <p:nvPr>
            <p:ph type="body" idx="1"/>
          </p:nvPr>
        </p:nvSpPr>
        <p:spPr/>
        <p:txBody>
          <a:bodyPr/>
          <a:lstStyle/>
          <a:p>
            <a:pPr eaLnBrk="1" hangingPunct="1">
              <a:buFont typeface="Wingdings" panose="05000000000000000000" pitchFamily="2" charset="2"/>
              <a:buNone/>
            </a:pPr>
            <a:r>
              <a:rPr lang="en-US" altLang="en-US" sz="2400" b="1" dirty="0">
                <a:solidFill>
                  <a:schemeClr val="tx1"/>
                </a:solidFill>
                <a:latin typeface="+mn-lt"/>
                <a:ea typeface="MS PGothic" panose="020B0600070205080204" charset="-128"/>
              </a:rPr>
              <a:t>2005-present</a:t>
            </a:r>
            <a:endParaRPr lang="en-US" altLang="en-US" sz="2400" b="1" dirty="0">
              <a:solidFill>
                <a:schemeClr val="tx1"/>
              </a:solidFill>
              <a:latin typeface="+mn-lt"/>
              <a:ea typeface="MS PGothic" panose="020B0600070205080204" charset="-128"/>
            </a:endParaRPr>
          </a:p>
          <a:p>
            <a:pPr eaLnBrk="1" hangingPunct="1"/>
            <a:r>
              <a:rPr lang="en-US" altLang="en-US" sz="2400" dirty="0" smtClean="0">
                <a:latin typeface="+mn-lt"/>
                <a:ea typeface="MS PGothic" panose="020B0600070205080204" charset="-128"/>
              </a:rPr>
              <a:t>~5B </a:t>
            </a:r>
            <a:r>
              <a:rPr lang="en-US" altLang="en-US" sz="2400" dirty="0">
                <a:latin typeface="+mn-lt"/>
                <a:ea typeface="MS PGothic" panose="020B0600070205080204" charset="-128"/>
              </a:rPr>
              <a:t>devices attached to Internet (2016)</a:t>
            </a:r>
            <a:endParaRPr lang="en-US" altLang="en-US" sz="2400" dirty="0">
              <a:latin typeface="+mn-lt"/>
              <a:ea typeface="MS PGothic" panose="020B0600070205080204" charset="-128"/>
            </a:endParaRPr>
          </a:p>
          <a:p>
            <a:pPr marL="741680" lvl="1" indent="-284480" eaLnBrk="1" hangingPunct="1"/>
            <a:r>
              <a:rPr lang="en-US" altLang="en-US" sz="2400" dirty="0">
                <a:latin typeface="+mn-lt"/>
                <a:ea typeface="MS PGothic" panose="020B0600070205080204" charset="-128"/>
              </a:rPr>
              <a:t>smartphones and tablets</a:t>
            </a:r>
            <a:endParaRPr lang="en-US" altLang="en-US" sz="2400" dirty="0">
              <a:latin typeface="+mn-lt"/>
              <a:ea typeface="MS PGothic" panose="020B0600070205080204" charset="-128"/>
            </a:endParaRPr>
          </a:p>
          <a:p>
            <a:pPr eaLnBrk="1" hangingPunct="1"/>
            <a:r>
              <a:rPr lang="en-US" altLang="en-US" sz="2400" dirty="0">
                <a:latin typeface="+mn-lt"/>
                <a:ea typeface="MS PGothic" panose="020B0600070205080204" charset="-128"/>
              </a:rPr>
              <a:t>aggressive deployment of broadband access</a:t>
            </a:r>
            <a:endParaRPr lang="en-US" altLang="en-US" sz="2400" dirty="0">
              <a:latin typeface="+mn-lt"/>
              <a:ea typeface="MS PGothic" panose="020B0600070205080204" charset="-128"/>
            </a:endParaRPr>
          </a:p>
          <a:p>
            <a:pPr eaLnBrk="1" hangingPunct="1"/>
            <a:r>
              <a:rPr lang="en-US" altLang="en-US" sz="2400" dirty="0">
                <a:latin typeface="+mn-lt"/>
                <a:ea typeface="MS PGothic" panose="020B0600070205080204" charset="-128"/>
              </a:rPr>
              <a:t>increasing ubiquity of high-speed wireless </a:t>
            </a:r>
            <a:r>
              <a:rPr lang="en-US" altLang="en-US" sz="2400" dirty="0" smtClean="0">
                <a:latin typeface="+mn-lt"/>
                <a:ea typeface="MS PGothic" panose="020B0600070205080204" charset="-128"/>
              </a:rPr>
              <a:t>access</a:t>
            </a:r>
            <a:endParaRPr lang="en-US" altLang="en-US" sz="2400" dirty="0">
              <a:latin typeface="+mn-lt"/>
              <a:ea typeface="MS PGothic" panose="020B0600070205080204" charset="-128"/>
            </a:endParaRPr>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a:t>
            </a:r>
            <a:r>
              <a:rPr lang="en-US" dirty="0" smtClean="0"/>
              <a:t>History </a:t>
            </a:r>
            <a:r>
              <a:rPr lang="en-US" sz="2000" b="0" dirty="0" smtClean="0"/>
              <a:t>(9 of 9)</a:t>
            </a:r>
            <a:endParaRPr lang="en-US" sz="2000" b="0" dirty="0"/>
          </a:p>
        </p:txBody>
      </p:sp>
      <p:sp>
        <p:nvSpPr>
          <p:cNvPr id="6" name="Text Placeholder 5"/>
          <p:cNvSpPr>
            <a:spLocks noGrp="1"/>
          </p:cNvSpPr>
          <p:nvPr>
            <p:ph type="body" idx="1"/>
          </p:nvPr>
        </p:nvSpPr>
        <p:spPr/>
        <p:txBody>
          <a:bodyPr/>
          <a:lstStyle/>
          <a:p>
            <a:pPr eaLnBrk="1" hangingPunct="1"/>
            <a:r>
              <a:rPr lang="en-US" altLang="en-US" sz="2400" dirty="0" smtClean="0">
                <a:latin typeface="+mn-lt"/>
                <a:ea typeface="MS PGothic" panose="020B0600070205080204" charset="-128"/>
              </a:rPr>
              <a:t>emergence </a:t>
            </a:r>
            <a:r>
              <a:rPr lang="en-US" altLang="en-US" sz="2400" dirty="0">
                <a:latin typeface="+mn-lt"/>
                <a:ea typeface="MS PGothic" panose="020B0600070205080204" charset="-128"/>
              </a:rPr>
              <a:t>of online social networks</a:t>
            </a:r>
            <a:r>
              <a:rPr lang="en-US" altLang="en-US" sz="2400" dirty="0" smtClean="0">
                <a:latin typeface="+mn-lt"/>
                <a:ea typeface="MS PGothic" panose="020B0600070205080204" charset="-128"/>
              </a:rPr>
              <a:t>:</a:t>
            </a:r>
            <a:endParaRPr lang="en-US" altLang="en-US" sz="2400" dirty="0">
              <a:latin typeface="+mn-lt"/>
              <a:ea typeface="MS PGothic" panose="020B0600070205080204" charset="-128"/>
            </a:endParaRPr>
          </a:p>
          <a:p>
            <a:pPr marL="741680" lvl="1" indent="-284480" eaLnBrk="1" hangingPunct="1"/>
            <a:r>
              <a:rPr lang="en-US" altLang="en-US" sz="2400" dirty="0">
                <a:latin typeface="+mn-lt"/>
                <a:ea typeface="MS PGothic" panose="020B0600070205080204" charset="-128"/>
              </a:rPr>
              <a:t>Facebook: </a:t>
            </a:r>
            <a:r>
              <a:rPr lang="en-US" altLang="en-US" sz="2400" dirty="0" smtClean="0">
                <a:latin typeface="+mn-lt"/>
                <a:ea typeface="MS PGothic" panose="020B0600070205080204" charset="-128"/>
              </a:rPr>
              <a:t>~ </a:t>
            </a:r>
            <a:r>
              <a:rPr lang="en-US" altLang="en-US" sz="2400" dirty="0">
                <a:latin typeface="+mn-lt"/>
                <a:ea typeface="MS PGothic" panose="020B0600070205080204" charset="-128"/>
              </a:rPr>
              <a:t>one billion users</a:t>
            </a:r>
            <a:endParaRPr lang="en-US" altLang="en-US" sz="2400" dirty="0">
              <a:latin typeface="+mn-lt"/>
              <a:ea typeface="MS PGothic" panose="020B0600070205080204" charset="-128"/>
            </a:endParaRPr>
          </a:p>
          <a:p>
            <a:pPr eaLnBrk="1" hangingPunct="1"/>
            <a:r>
              <a:rPr lang="en-US" altLang="en-US" sz="2400" dirty="0">
                <a:latin typeface="+mn-lt"/>
                <a:ea typeface="MS PGothic" panose="020B0600070205080204" charset="-128"/>
              </a:rPr>
              <a:t>service providers (Google, Microsoft) create their own networks</a:t>
            </a:r>
            <a:endParaRPr lang="en-US" altLang="en-US" sz="2400" dirty="0">
              <a:latin typeface="+mn-lt"/>
              <a:ea typeface="MS PGothic" panose="020B0600070205080204" charset="-128"/>
            </a:endParaRPr>
          </a:p>
          <a:p>
            <a:pPr marL="741680" lvl="1" indent="-284480" eaLnBrk="1" hangingPunct="1"/>
            <a:r>
              <a:rPr lang="en-US" altLang="en-US" sz="2400" dirty="0">
                <a:latin typeface="+mn-lt"/>
                <a:ea typeface="MS PGothic" panose="020B0600070205080204" charset="-128"/>
              </a:rPr>
              <a:t>bypass </a:t>
            </a:r>
            <a:r>
              <a:rPr lang="en-US" altLang="en-US" sz="2400" dirty="0" smtClean="0">
                <a:latin typeface="+mn-lt"/>
                <a:ea typeface="MS PGothic" panose="020B0600070205080204" charset="-128"/>
              </a:rPr>
              <a:t>Internet</a:t>
            </a:r>
            <a:r>
              <a:rPr lang="en-US" altLang="en-US" sz="2400" dirty="0">
                <a:latin typeface="+mn-lt"/>
                <a:ea typeface="MS PGothic" panose="020B0600070205080204" charset="-128"/>
              </a:rPr>
              <a:t>, providing </a:t>
            </a:r>
            <a:r>
              <a:rPr lang="en-US" altLang="ja-JP" sz="2400" dirty="0" smtClean="0">
                <a:latin typeface="+mn-lt"/>
                <a:ea typeface="MS PGothic" panose="020B0600070205080204" charset="-128"/>
              </a:rPr>
              <a:t>“instantaneous” </a:t>
            </a:r>
            <a:r>
              <a:rPr lang="en-US" altLang="ja-JP" sz="2400" dirty="0">
                <a:latin typeface="+mn-lt"/>
                <a:ea typeface="MS PGothic" panose="020B0600070205080204" charset="-128"/>
              </a:rPr>
              <a:t>access to search, video content, email, etc.</a:t>
            </a:r>
            <a:endParaRPr lang="en-US" altLang="ja-JP" sz="2400" dirty="0">
              <a:latin typeface="+mn-lt"/>
              <a:ea typeface="MS PGothic" panose="020B0600070205080204" charset="-128"/>
            </a:endParaRPr>
          </a:p>
          <a:p>
            <a:pPr eaLnBrk="1" hangingPunct="1"/>
            <a:r>
              <a:rPr lang="en-US" altLang="en-US" sz="2400" dirty="0">
                <a:latin typeface="+mn-lt"/>
                <a:ea typeface="MS PGothic" panose="020B0600070205080204" charset="-128"/>
              </a:rPr>
              <a:t>e-commerce, universities, enterprises running their services in </a:t>
            </a:r>
            <a:r>
              <a:rPr lang="en-US" altLang="ja-JP" sz="2400" dirty="0" smtClean="0">
                <a:latin typeface="+mn-lt"/>
                <a:ea typeface="MS PGothic" panose="020B0600070205080204" charset="-128"/>
              </a:rPr>
              <a:t>“cloud” </a:t>
            </a:r>
            <a:r>
              <a:rPr lang="en-US" altLang="ja-JP" sz="2400" dirty="0">
                <a:latin typeface="+mn-lt"/>
                <a:ea typeface="MS PGothic" panose="020B0600070205080204" charset="-128"/>
              </a:rPr>
              <a:t>(e.g., Amazon </a:t>
            </a:r>
            <a:r>
              <a:rPr lang="en-US" altLang="ja-JP" sz="2400" dirty="0" smtClean="0">
                <a:latin typeface="+mn-lt"/>
                <a:ea typeface="MS PGothic" panose="020B0600070205080204" charset="-128"/>
              </a:rPr>
              <a:t>E</a:t>
            </a:r>
            <a:r>
              <a:rPr lang="en-US" altLang="ja-JP" sz="100" dirty="0" smtClean="0">
                <a:latin typeface="+mn-lt"/>
                <a:ea typeface="MS PGothic" panose="020B0600070205080204" charset="-128"/>
              </a:rPr>
              <a:t> </a:t>
            </a:r>
            <a:r>
              <a:rPr lang="en-US" altLang="ja-JP" sz="2400" dirty="0" smtClean="0">
                <a:latin typeface="+mn-lt"/>
                <a:ea typeface="MS PGothic" panose="020B0600070205080204" charset="-128"/>
              </a:rPr>
              <a:t>C2)</a:t>
            </a:r>
            <a:endParaRPr lang="en-US" sz="2400" dirty="0">
              <a:latin typeface="+mn-lt"/>
            </a:endParaRPr>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r>
              <a:rPr lang="en-US" dirty="0" smtClean="0"/>
              <a:t>Summary </a:t>
            </a:r>
            <a:r>
              <a:rPr lang="en-US" sz="2000" b="0" dirty="0" smtClean="0"/>
              <a:t>(1 of 2)</a:t>
            </a:r>
            <a:endParaRPr lang="en-US" sz="2000" b="0" dirty="0"/>
          </a:p>
        </p:txBody>
      </p:sp>
      <p:sp>
        <p:nvSpPr>
          <p:cNvPr id="4" name="Content Placeholder 3"/>
          <p:cNvSpPr>
            <a:spLocks noGrp="1"/>
          </p:cNvSpPr>
          <p:nvPr>
            <p:ph type="body" idx="1"/>
          </p:nvPr>
        </p:nvSpPr>
        <p:spPr/>
        <p:txBody>
          <a:bodyPr/>
          <a:lstStyle/>
          <a:p>
            <a:pPr marL="0" indent="0" eaLnBrk="1" hangingPunct="1">
              <a:buFont typeface="Wingdings" panose="05000000000000000000" pitchFamily="2" charset="2"/>
              <a:buNone/>
            </a:pPr>
            <a:r>
              <a:rPr lang="en-US" altLang="en-US" sz="2400" b="1" dirty="0">
                <a:solidFill>
                  <a:schemeClr val="tx1"/>
                </a:solidFill>
                <a:latin typeface="+mn-lt"/>
                <a:ea typeface="MS PGothic" panose="020B0600070205080204" charset="-128"/>
              </a:rPr>
              <a:t>covered a </a:t>
            </a:r>
            <a:r>
              <a:rPr lang="en-US" altLang="ja-JP" sz="2400" b="1" dirty="0" smtClean="0">
                <a:solidFill>
                  <a:schemeClr val="tx1"/>
                </a:solidFill>
                <a:latin typeface="+mn-lt"/>
                <a:ea typeface="MS PGothic" panose="020B0600070205080204" charset="-128"/>
              </a:rPr>
              <a:t>“ton” </a:t>
            </a:r>
            <a:r>
              <a:rPr lang="en-US" altLang="ja-JP" sz="2400" b="1" dirty="0">
                <a:solidFill>
                  <a:schemeClr val="tx1"/>
                </a:solidFill>
                <a:latin typeface="+mn-lt"/>
                <a:ea typeface="MS PGothic" panose="020B0600070205080204" charset="-128"/>
              </a:rPr>
              <a:t>of material!</a:t>
            </a:r>
            <a:endParaRPr lang="en-US" altLang="ja-JP" sz="2400" b="1" dirty="0">
              <a:solidFill>
                <a:schemeClr val="tx1"/>
              </a:solidFill>
              <a:latin typeface="+mn-lt"/>
              <a:ea typeface="MS PGothic" panose="020B0600070205080204" charset="-128"/>
            </a:endParaRPr>
          </a:p>
          <a:p>
            <a:pPr eaLnBrk="1" hangingPunct="1"/>
            <a:r>
              <a:rPr lang="en-US" altLang="en-US" sz="2400" dirty="0">
                <a:latin typeface="+mn-lt"/>
                <a:ea typeface="MS PGothic" panose="020B0600070205080204" charset="-128"/>
              </a:rPr>
              <a:t>Internet overview</a:t>
            </a:r>
            <a:endParaRPr lang="en-US" altLang="en-US" sz="2400" dirty="0">
              <a:latin typeface="+mn-lt"/>
              <a:ea typeface="MS PGothic" panose="020B0600070205080204" charset="-128"/>
            </a:endParaRPr>
          </a:p>
          <a:p>
            <a:pPr eaLnBrk="1" hangingPunct="1"/>
            <a:r>
              <a:rPr lang="en-US" altLang="en-US" sz="2400" dirty="0" smtClean="0">
                <a:latin typeface="+mn-lt"/>
                <a:ea typeface="MS PGothic" panose="020B0600070205080204" charset="-128"/>
              </a:rPr>
              <a:t>What’</a:t>
            </a:r>
            <a:r>
              <a:rPr lang="en-US" altLang="ja-JP" sz="2400" dirty="0" smtClean="0">
                <a:latin typeface="+mn-lt"/>
                <a:ea typeface="MS PGothic" panose="020B0600070205080204" charset="-128"/>
              </a:rPr>
              <a:t>s </a:t>
            </a:r>
            <a:r>
              <a:rPr lang="en-US" altLang="ja-JP" sz="2400" dirty="0">
                <a:latin typeface="+mn-lt"/>
                <a:ea typeface="MS PGothic" panose="020B0600070205080204" charset="-128"/>
              </a:rPr>
              <a:t>a protocol?</a:t>
            </a:r>
            <a:endParaRPr lang="en-US" altLang="ja-JP" sz="2400" dirty="0">
              <a:latin typeface="+mn-lt"/>
              <a:ea typeface="MS PGothic" panose="020B0600070205080204" charset="-128"/>
            </a:endParaRPr>
          </a:p>
          <a:p>
            <a:pPr eaLnBrk="1" hangingPunct="1"/>
            <a:r>
              <a:rPr lang="en-US" altLang="en-US" sz="2400" dirty="0">
                <a:latin typeface="+mn-lt"/>
                <a:ea typeface="MS PGothic" panose="020B0600070205080204" charset="-128"/>
              </a:rPr>
              <a:t>network edge, core, access network</a:t>
            </a:r>
            <a:endParaRPr lang="en-US" altLang="en-US" sz="2400" dirty="0">
              <a:latin typeface="+mn-lt"/>
              <a:ea typeface="MS PGothic" panose="020B0600070205080204" charset="-128"/>
            </a:endParaRPr>
          </a:p>
          <a:p>
            <a:pPr marL="741680" lvl="1" indent="-284480" eaLnBrk="1" hangingPunct="1"/>
            <a:r>
              <a:rPr lang="en-US" altLang="en-US" sz="2400" dirty="0">
                <a:latin typeface="+mn-lt"/>
                <a:ea typeface="Arial" panose="020B0604020202020204" pitchFamily="34" charset="0"/>
              </a:rPr>
              <a:t>packet-switching versus circuit-switching</a:t>
            </a:r>
            <a:endParaRPr lang="en-US" altLang="en-US" sz="2400" dirty="0">
              <a:latin typeface="+mn-lt"/>
              <a:ea typeface="Arial" panose="020B0604020202020204" pitchFamily="34" charset="0"/>
            </a:endParaRPr>
          </a:p>
          <a:p>
            <a:pPr marL="741680" lvl="1" indent="-284480" eaLnBrk="1" hangingPunct="1"/>
            <a:r>
              <a:rPr lang="en-US" altLang="en-US" sz="2400" dirty="0">
                <a:latin typeface="+mn-lt"/>
                <a:ea typeface="Arial" panose="020B0604020202020204" pitchFamily="34" charset="0"/>
              </a:rPr>
              <a:t>Internet </a:t>
            </a:r>
            <a:r>
              <a:rPr lang="en-US" altLang="en-US" sz="2400" dirty="0" smtClean="0">
                <a:latin typeface="+mn-lt"/>
                <a:ea typeface="Arial" panose="020B0604020202020204" pitchFamily="34" charset="0"/>
              </a:rPr>
              <a:t>structure</a:t>
            </a:r>
            <a:endParaRPr lang="en-US" altLang="en-US" sz="2400" dirty="0">
              <a:latin typeface="+mn-lt"/>
              <a:ea typeface="Arial" panose="020B0604020202020204" pitchFamily="34" charset="0"/>
            </a:endParaRPr>
          </a:p>
        </p:txBody>
      </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r>
              <a:rPr lang="en-US" dirty="0" smtClean="0"/>
              <a:t>Summary </a:t>
            </a:r>
            <a:r>
              <a:rPr lang="en-US" sz="2000" b="0" dirty="0" smtClean="0"/>
              <a:t>(2 of 2)</a:t>
            </a:r>
            <a:endParaRPr lang="en-US" sz="2000" b="0" dirty="0"/>
          </a:p>
        </p:txBody>
      </p:sp>
      <p:sp>
        <p:nvSpPr>
          <p:cNvPr id="4" name="Content Placeholder 3"/>
          <p:cNvSpPr>
            <a:spLocks noGrp="1"/>
          </p:cNvSpPr>
          <p:nvPr>
            <p:ph type="body" idx="1"/>
          </p:nvPr>
        </p:nvSpPr>
        <p:spPr/>
        <p:txBody>
          <a:bodyPr/>
          <a:lstStyle/>
          <a:p>
            <a:pPr eaLnBrk="1" hangingPunct="1"/>
            <a:r>
              <a:rPr lang="en-US" altLang="en-US" sz="2400" dirty="0" smtClean="0">
                <a:latin typeface="+mn-lt"/>
                <a:ea typeface="MS PGothic" panose="020B0600070205080204" charset="-128"/>
              </a:rPr>
              <a:t>performance</a:t>
            </a:r>
            <a:r>
              <a:rPr lang="en-US" altLang="en-US" sz="2400" dirty="0">
                <a:latin typeface="+mn-lt"/>
                <a:ea typeface="MS PGothic" panose="020B0600070205080204" charset="-128"/>
              </a:rPr>
              <a:t>: loss, delay, throughput</a:t>
            </a:r>
            <a:endParaRPr lang="en-US" altLang="en-US" sz="2400" dirty="0">
              <a:latin typeface="+mn-lt"/>
              <a:ea typeface="MS PGothic" panose="020B0600070205080204" charset="-128"/>
            </a:endParaRPr>
          </a:p>
          <a:p>
            <a:pPr eaLnBrk="1" hangingPunct="1"/>
            <a:r>
              <a:rPr lang="en-US" altLang="en-US" sz="2400" dirty="0">
                <a:latin typeface="+mn-lt"/>
                <a:ea typeface="MS PGothic" panose="020B0600070205080204" charset="-128"/>
              </a:rPr>
              <a:t>layering, service models</a:t>
            </a:r>
            <a:endParaRPr lang="en-US" altLang="en-US" sz="2400" dirty="0">
              <a:latin typeface="+mn-lt"/>
              <a:ea typeface="MS PGothic" panose="020B0600070205080204" charset="-128"/>
            </a:endParaRPr>
          </a:p>
          <a:p>
            <a:pPr eaLnBrk="1" hangingPunct="1"/>
            <a:r>
              <a:rPr lang="en-US" altLang="en-US" sz="2400" dirty="0">
                <a:latin typeface="+mn-lt"/>
                <a:ea typeface="MS PGothic" panose="020B0600070205080204" charset="-128"/>
              </a:rPr>
              <a:t>security</a:t>
            </a:r>
            <a:endParaRPr lang="en-US" altLang="en-US" sz="2400" dirty="0">
              <a:latin typeface="+mn-lt"/>
              <a:ea typeface="MS PGothic" panose="020B0600070205080204" charset="-128"/>
            </a:endParaRPr>
          </a:p>
          <a:p>
            <a:pPr eaLnBrk="1" hangingPunct="1"/>
            <a:r>
              <a:rPr lang="en-US" altLang="en-US" sz="2400" dirty="0" smtClean="0">
                <a:latin typeface="+mn-lt"/>
                <a:ea typeface="MS PGothic" panose="020B0600070205080204" charset="-128"/>
              </a:rPr>
              <a:t>history</a:t>
            </a:r>
            <a:endParaRPr lang="en-US" altLang="en-US" sz="2400" dirty="0" smtClean="0">
              <a:latin typeface="+mn-lt"/>
              <a:ea typeface="MS PGothic" panose="020B0600070205080204" charset="-128"/>
            </a:endParaRPr>
          </a:p>
        </p:txBody>
      </p:sp>
      <p:sp>
        <p:nvSpPr>
          <p:cNvPr id="3" name="Text Placeholder 2"/>
          <p:cNvSpPr>
            <a:spLocks noGrp="1"/>
          </p:cNvSpPr>
          <p:nvPr>
            <p:ph type="body" idx="2"/>
          </p:nvPr>
        </p:nvSpPr>
        <p:spPr>
          <a:xfrm>
            <a:off x="457200" y="3962401"/>
            <a:ext cx="8229600" cy="1582994"/>
          </a:xfrm>
        </p:spPr>
        <p:txBody>
          <a:bodyPr/>
          <a:lstStyle/>
          <a:p>
            <a:pPr eaLnBrk="1" hangingPunct="1">
              <a:lnSpc>
                <a:spcPct val="90000"/>
              </a:lnSpc>
              <a:buFont typeface="Wingdings" panose="05000000000000000000" pitchFamily="2" charset="2"/>
              <a:buNone/>
            </a:pPr>
            <a:r>
              <a:rPr lang="en-US" altLang="en-US" sz="2400" b="1" dirty="0">
                <a:solidFill>
                  <a:schemeClr val="tx1"/>
                </a:solidFill>
                <a:latin typeface="+mn-lt"/>
                <a:ea typeface="MS PGothic" panose="020B0600070205080204" charset="-128"/>
              </a:rPr>
              <a:t>you now have:</a:t>
            </a:r>
            <a:endParaRPr lang="en-US" altLang="en-US" sz="2400" b="1" dirty="0">
              <a:solidFill>
                <a:schemeClr val="tx1"/>
              </a:solidFill>
              <a:latin typeface="+mn-lt"/>
              <a:ea typeface="MS PGothic" panose="020B0600070205080204" charset="-128"/>
            </a:endParaRPr>
          </a:p>
          <a:p>
            <a:pPr eaLnBrk="1" hangingPunct="1"/>
            <a:r>
              <a:rPr lang="en-US" altLang="en-US" sz="2400" dirty="0">
                <a:latin typeface="+mn-lt"/>
                <a:ea typeface="MS PGothic" panose="020B0600070205080204" charset="-128"/>
              </a:rPr>
              <a:t>context, overview, </a:t>
            </a:r>
            <a:r>
              <a:rPr lang="en-US" altLang="ja-JP" sz="2400" dirty="0">
                <a:latin typeface="+mn-lt"/>
                <a:ea typeface="MS PGothic" panose="020B0600070205080204" charset="-128"/>
              </a:rPr>
              <a:t>“feel” of networking</a:t>
            </a:r>
            <a:endParaRPr lang="en-US" altLang="ja-JP" sz="2400" dirty="0">
              <a:latin typeface="+mn-lt"/>
              <a:ea typeface="MS PGothic" panose="020B0600070205080204" charset="-128"/>
            </a:endParaRPr>
          </a:p>
          <a:p>
            <a:pPr eaLnBrk="1" hangingPunct="1"/>
            <a:r>
              <a:rPr lang="en-US" altLang="en-US" sz="2400" dirty="0">
                <a:latin typeface="+mn-lt"/>
                <a:ea typeface="MS PGothic" panose="020B0600070205080204" charset="-128"/>
              </a:rPr>
              <a:t>more depth, detail </a:t>
            </a:r>
            <a:r>
              <a:rPr lang="en-US" altLang="en-US" sz="2400" b="1" dirty="0">
                <a:solidFill>
                  <a:schemeClr val="tx1"/>
                </a:solidFill>
                <a:latin typeface="+mn-lt"/>
                <a:ea typeface="MS PGothic" panose="020B0600070205080204" charset="-128"/>
              </a:rPr>
              <a:t>to</a:t>
            </a:r>
            <a:r>
              <a:rPr lang="en-US" altLang="en-US" sz="2400" i="1" dirty="0">
                <a:latin typeface="+mn-lt"/>
                <a:ea typeface="MS PGothic" panose="020B0600070205080204" charset="-128"/>
              </a:rPr>
              <a:t> </a:t>
            </a:r>
            <a:r>
              <a:rPr lang="en-US" altLang="en-US" sz="2400" b="1" dirty="0">
                <a:latin typeface="+mn-lt"/>
                <a:ea typeface="MS PGothic" panose="020B0600070205080204" charset="-128"/>
              </a:rPr>
              <a:t>follow</a:t>
            </a:r>
            <a:r>
              <a:rPr lang="en-US" altLang="en-US" sz="2400" b="1" dirty="0" smtClean="0">
                <a:latin typeface="+mn-lt"/>
                <a:ea typeface="MS PGothic" panose="020B0600070205080204" charset="-128"/>
              </a:rPr>
              <a:t>!</a:t>
            </a:r>
            <a:endParaRPr lang="en-US" sz="2400" b="1" dirty="0">
              <a:solidFill>
                <a:schemeClr val="tx1"/>
              </a:solidFill>
              <a:latin typeface="+mn-lt"/>
            </a:endParaRPr>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altLang="en-US" sz="3400" dirty="0">
                <a:solidFill>
                  <a:schemeClr val="bg1"/>
                </a:solidFill>
              </a:rPr>
              <a:t>Chapter 1</a:t>
            </a:r>
            <a:endParaRPr lang="en-US" sz="3400" dirty="0">
              <a:solidFill>
                <a:schemeClr val="bg1"/>
              </a:solidFill>
            </a:endParaRPr>
          </a:p>
        </p:txBody>
      </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solidFill>
                  <a:schemeClr val="tx2"/>
                </a:solidFill>
              </a:rPr>
              <a:t>Additional </a:t>
            </a:r>
            <a:r>
              <a:rPr lang="en-US" altLang="en-US" dirty="0" smtClean="0">
                <a:solidFill>
                  <a:schemeClr val="tx2"/>
                </a:solidFill>
              </a:rPr>
              <a:t>Slides</a:t>
            </a:r>
            <a:endParaRPr lang="en-US" dirty="0"/>
          </a:p>
        </p:txBody>
      </p:sp>
      <p:pic>
        <p:nvPicPr>
          <p:cNvPr id="7" name="Picture 6" descr="A P C is connected to a wifi router. From the P C, an application like wire shark is a packet analyzer with packet capture, p cap, which takes a copy of all Ethernet frames sent or received. The O S has four layers as follows. Physical. Link, Ethernet. Network, I P. Transport, T C P or U D P. The O S connects to the application, w w w browser or email client."/>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52324" y="1865216"/>
            <a:ext cx="7439352" cy="3936297"/>
          </a:xfrm>
          <a:prstGeom prst="rect">
            <a:avLst/>
          </a:prstGeom>
        </p:spPr>
      </p:pic>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COMMONDATA" val="eyJoZGlkIjoiNTJiN2JjNzJkOThlMTZhMGY4NDdhNGU2OTEyYWM2M2YifQ=="/>
</p:tagLst>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20921</Words>
  <Application>WPS 演示</Application>
  <PresentationFormat>On-screen Show (4:3)</PresentationFormat>
  <Paragraphs>798</Paragraphs>
  <Slides>100</Slides>
  <Notes>6</Notes>
  <HiddenSlides>0</HiddenSlides>
  <MMClips>0</MMClips>
  <ScaleCrop>false</ScaleCrop>
  <HeadingPairs>
    <vt:vector size="8" baseType="variant">
      <vt:variant>
        <vt:lpstr>已用的字体</vt:lpstr>
      </vt:variant>
      <vt:variant>
        <vt:i4>16</vt:i4>
      </vt:variant>
      <vt:variant>
        <vt:lpstr>主题</vt:lpstr>
      </vt:variant>
      <vt:variant>
        <vt:i4>2</vt:i4>
      </vt:variant>
      <vt:variant>
        <vt:lpstr>嵌入 OLE 服务器</vt:lpstr>
      </vt:variant>
      <vt:variant>
        <vt:i4>16</vt:i4>
      </vt:variant>
      <vt:variant>
        <vt:lpstr>幻灯片标题</vt:lpstr>
      </vt:variant>
      <vt:variant>
        <vt:i4>100</vt:i4>
      </vt:variant>
    </vt:vector>
  </HeadingPairs>
  <TitlesOfParts>
    <vt:vector size="134" baseType="lpstr">
      <vt:lpstr>Arial</vt:lpstr>
      <vt:lpstr>宋体</vt:lpstr>
      <vt:lpstr>Wingdings</vt:lpstr>
      <vt:lpstr>Arial</vt:lpstr>
      <vt:lpstr>Times New Roman</vt:lpstr>
      <vt:lpstr>Noto Sans Symbols</vt:lpstr>
      <vt:lpstr>Segoe Print</vt:lpstr>
      <vt:lpstr>Verdana</vt:lpstr>
      <vt:lpstr>Verdana</vt:lpstr>
      <vt:lpstr>Times New Roman</vt:lpstr>
      <vt:lpstr>MS PGothic</vt:lpstr>
      <vt:lpstr>Wingdings</vt:lpstr>
      <vt:lpstr>微软雅黑</vt:lpstr>
      <vt:lpstr>Arial Unicode MS</vt:lpstr>
      <vt:lpstr>Cambria Math</vt:lpstr>
      <vt:lpstr>Courier New</vt:lpstr>
      <vt:lpstr>508 Lecture</vt:lpstr>
      <vt:lpstr>1_508 Lecture</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Computer Networking: A Top Down Approach</vt:lpstr>
      <vt:lpstr>Introduction (1 of 2)</vt:lpstr>
      <vt:lpstr>Introduction (2 of 2)</vt:lpstr>
      <vt:lpstr>Learning Objectives (1 of 7)</vt:lpstr>
      <vt:lpstr>What’s the Internet: “Nuts and Bolts” View (1 of 2)</vt:lpstr>
      <vt:lpstr>What’s the Internet: “Nuts and Bolts” View (2 of 2)</vt:lpstr>
      <vt:lpstr>“Fun” Internet-Connected Devices</vt:lpstr>
      <vt:lpstr>What’s the Internet: “Nuts and Bolts” View</vt:lpstr>
      <vt:lpstr>What’s the Internet: A Service View</vt:lpstr>
      <vt:lpstr>What’s a Protocol? (1 of 2)</vt:lpstr>
      <vt:lpstr>What’s a Protocol? (2 of 2)</vt:lpstr>
      <vt:lpstr>Learning Objectives (2 of 7)</vt:lpstr>
      <vt:lpstr>A Closer Look at Network Structure:</vt:lpstr>
      <vt:lpstr>Access Networks and Physical Media</vt:lpstr>
      <vt:lpstr>Access Network: Digital Subscriber Line (D S L) (1 of 2)</vt:lpstr>
      <vt:lpstr>Access Network: Digital Subscriber Line (D S L) (2 of 2)</vt:lpstr>
      <vt:lpstr>Access Network: Cable Network (1 of 3)</vt:lpstr>
      <vt:lpstr>Access Network: Cable Network (2 of 3)</vt:lpstr>
      <vt:lpstr>Access Network: Cable Network (3 of 3)</vt:lpstr>
      <vt:lpstr>Access Network: Home Network</vt:lpstr>
      <vt:lpstr>Enterprise Access Networks (Ethernet)</vt:lpstr>
      <vt:lpstr>Wireless Access Networks (1 of 2)</vt:lpstr>
      <vt:lpstr>Wireless Access Networks (2 of 2)</vt:lpstr>
      <vt:lpstr>Host: Sends Packets of Data</vt:lpstr>
      <vt:lpstr>Physical Media</vt:lpstr>
      <vt:lpstr>Physical Media: Coax, Fiber (1 of 2)</vt:lpstr>
      <vt:lpstr>Physical Media: Coax, Fiber (2 of 2)</vt:lpstr>
      <vt:lpstr>Physical Media: Radio (1 of 2)</vt:lpstr>
      <vt:lpstr>Physical Media: Radio (2 of 2)</vt:lpstr>
      <vt:lpstr>Learning Objectives (3 of 7)</vt:lpstr>
      <vt:lpstr>The Network Core</vt:lpstr>
      <vt:lpstr>Packet-Switching: Store-and-Forward (1 of 3)</vt:lpstr>
      <vt:lpstr>Packet-Switching: Store-and-Forward (2 of 3)</vt:lpstr>
      <vt:lpstr>Packet-Switching: Store-and-Forward (3 of 3)</vt:lpstr>
      <vt:lpstr>Packet Switching: Queueing Delay, Loss</vt:lpstr>
      <vt:lpstr>Two Key Network-Core Functions</vt:lpstr>
      <vt:lpstr>Alternative Core: Circuit Switching (1 of 2)</vt:lpstr>
      <vt:lpstr>Alternative Core: Circuit Switching (2 of 2)</vt:lpstr>
      <vt:lpstr>Circuit Switching: F D M Versus T D M</vt:lpstr>
      <vt:lpstr>Packet Switching Versus Circuit Switching (1 of 4)</vt:lpstr>
      <vt:lpstr>Packet Switching Versus Circuit Switching (2 of 4)</vt:lpstr>
      <vt:lpstr>Packet Switching Versus Circuit Switching (3 of 4)</vt:lpstr>
      <vt:lpstr>Packet Switching Versus Circuit Switching (4 of 4)</vt:lpstr>
      <vt:lpstr>Internet Structure: Network of Networks (1 of 10)</vt:lpstr>
      <vt:lpstr>Internet Structure: Network of Networks (2 of 10)</vt:lpstr>
      <vt:lpstr>Internet Structure: Network of Networks (3 of 10)</vt:lpstr>
      <vt:lpstr>Internet Structure: Network of Networks (4 of 10)</vt:lpstr>
      <vt:lpstr>Internet Structure: Network of Networks (5 of 10)</vt:lpstr>
      <vt:lpstr>Internet Structure: Network of Networks (6 of 10)</vt:lpstr>
      <vt:lpstr>Internet Structure: Network of Networks (7 of 10)</vt:lpstr>
      <vt:lpstr>Internet Structure: Network of Networks (8 of 10)</vt:lpstr>
      <vt:lpstr>Internet Structure: Network of Networks (9 of 10)</vt:lpstr>
      <vt:lpstr>Internet Structure: Network of Networks (10 of 10)</vt:lpstr>
      <vt:lpstr>Tier-I I S P: e.g., Sprint</vt:lpstr>
      <vt:lpstr>Learning Objectives (4 of 7)</vt:lpstr>
      <vt:lpstr>How Do Loss and Delay Occur?</vt:lpstr>
      <vt:lpstr>Four Sources of Packet Delay (1 of 4)</vt:lpstr>
      <vt:lpstr>Four Sources of Packet Delay (2 of 4)</vt:lpstr>
      <vt:lpstr>Four Sources of Packet Delay (3 of 4)</vt:lpstr>
      <vt:lpstr>Four Sources of Packet Delay (4 of 4)</vt:lpstr>
      <vt:lpstr>Caravan Analogy (1 of 3)</vt:lpstr>
      <vt:lpstr>Caravan Analogy (2 of 3)</vt:lpstr>
      <vt:lpstr>Caravan Analogy (3 of 3)</vt:lpstr>
      <vt:lpstr>Queueing Delay (Revisited) (1 of 2)</vt:lpstr>
      <vt:lpstr>Queueing Delay (Revisited) (2 of 2)</vt:lpstr>
      <vt:lpstr>“Real” Internet Delays and Routes</vt:lpstr>
      <vt:lpstr>“Real” Internet Delays, Routes</vt:lpstr>
      <vt:lpstr>Packet Loss</vt:lpstr>
      <vt:lpstr>Throughput (1 of 2)</vt:lpstr>
      <vt:lpstr>Throughput (2 of 2)</vt:lpstr>
      <vt:lpstr>Throughput: Internet Scenario</vt:lpstr>
      <vt:lpstr>Learning Objectives (5 of 7)</vt:lpstr>
      <vt:lpstr>Protocol “Layers”</vt:lpstr>
      <vt:lpstr>Organization of Air Travel</vt:lpstr>
      <vt:lpstr>Layering of Airline Functionality</vt:lpstr>
      <vt:lpstr>Why Layering?</vt:lpstr>
      <vt:lpstr>Internet Protocol Stack</vt:lpstr>
      <vt:lpstr>I S O/O S I Reference Model</vt:lpstr>
      <vt:lpstr>Encapsulation</vt:lpstr>
      <vt:lpstr>Learning Objectives (6 of 7)</vt:lpstr>
      <vt:lpstr>Network Security</vt:lpstr>
      <vt:lpstr>Bad Guys: Put Malware into Hosts via Internet</vt:lpstr>
      <vt:lpstr>Bad Guys: Attack Server, Network Infrastructure</vt:lpstr>
      <vt:lpstr>Bad Guys Can Sniff Packets</vt:lpstr>
      <vt:lpstr>Bad Guys Can Use Fake Addresses</vt:lpstr>
      <vt:lpstr>Learning Objectives (7 of 7)</vt:lpstr>
      <vt:lpstr>Internet History (1 of 9)</vt:lpstr>
      <vt:lpstr>Internet History (2 of 9)</vt:lpstr>
      <vt:lpstr>Internet History (3 of 9)</vt:lpstr>
      <vt:lpstr>Internet History (4 of 9)</vt:lpstr>
      <vt:lpstr>Internet History (5 of 9)</vt:lpstr>
      <vt:lpstr>Internet History (6 of 9)</vt:lpstr>
      <vt:lpstr>Internet History (7 of 9)</vt:lpstr>
      <vt:lpstr>Internet History (8 of 9)</vt:lpstr>
      <vt:lpstr>Internet History (9 of 9)</vt:lpstr>
      <vt:lpstr>Introduction: Summary (1 of 2)</vt:lpstr>
      <vt:lpstr>Introduction: Summary (2 of 2)</vt:lpstr>
      <vt:lpstr>Chapter 1</vt:lpstr>
      <vt:lpstr>Additional Slides</vt:lpstr>
      <vt:lpstr>Copyright</vt:lpstr>
    </vt:vector>
  </TitlesOfParts>
  <Company>SPi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Networking: A Top Down Approach, 7e</dc:title>
  <dc:creator>Kurose/Ross</dc:creator>
  <cp:keywords>Computer Networking</cp:keywords>
  <dc:subject>Computer Science</dc:subject>
  <cp:lastModifiedBy>whitebear</cp:lastModifiedBy>
  <cp:revision>1578</cp:revision>
  <dcterms:created xsi:type="dcterms:W3CDTF">2022-09-14T14:01:23Z</dcterms:created>
  <dcterms:modified xsi:type="dcterms:W3CDTF">2022-09-14T14:03:42Z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y fmtid="{D5CDD505-2E9C-101B-9397-08002B2CF9AE}" pid="8" name="ICV">
    <vt:lpwstr>D76F9D5813AA4EEFB1E4FC2510E0BCAD</vt:lpwstr>
  </property>
  <property fmtid="{D5CDD505-2E9C-101B-9397-08002B2CF9AE}" pid="9" name="KSOProductBuildVer">
    <vt:lpwstr>2052-11.1.0.11744</vt:lpwstr>
  </property>
</Properties>
</file>